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61.jpg" ContentType="image/png"/>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3" r:id="rId1"/>
  </p:sldMasterIdLst>
  <p:notesMasterIdLst>
    <p:notesMasterId r:id="rId47"/>
  </p:notesMasterIdLst>
  <p:sldIdLst>
    <p:sldId id="372" r:id="rId2"/>
    <p:sldId id="326" r:id="rId3"/>
    <p:sldId id="334" r:id="rId4"/>
    <p:sldId id="364" r:id="rId5"/>
    <p:sldId id="333" r:id="rId6"/>
    <p:sldId id="327" r:id="rId7"/>
    <p:sldId id="365" r:id="rId8"/>
    <p:sldId id="331" r:id="rId9"/>
    <p:sldId id="332" r:id="rId10"/>
    <p:sldId id="362" r:id="rId11"/>
    <p:sldId id="335" r:id="rId12"/>
    <p:sldId id="336" r:id="rId13"/>
    <p:sldId id="337" r:id="rId14"/>
    <p:sldId id="338" r:id="rId15"/>
    <p:sldId id="346" r:id="rId16"/>
    <p:sldId id="347" r:id="rId17"/>
    <p:sldId id="349" r:id="rId18"/>
    <p:sldId id="348" r:id="rId19"/>
    <p:sldId id="350" r:id="rId20"/>
    <p:sldId id="361" r:id="rId21"/>
    <p:sldId id="266" r:id="rId22"/>
    <p:sldId id="339" r:id="rId23"/>
    <p:sldId id="366" r:id="rId24"/>
    <p:sldId id="343" r:id="rId25"/>
    <p:sldId id="358" r:id="rId26"/>
    <p:sldId id="342" r:id="rId27"/>
    <p:sldId id="344" r:id="rId28"/>
    <p:sldId id="351" r:id="rId29"/>
    <p:sldId id="352" r:id="rId30"/>
    <p:sldId id="367" r:id="rId31"/>
    <p:sldId id="368" r:id="rId32"/>
    <p:sldId id="353" r:id="rId33"/>
    <p:sldId id="354" r:id="rId34"/>
    <p:sldId id="355" r:id="rId35"/>
    <p:sldId id="357" r:id="rId36"/>
    <p:sldId id="345" r:id="rId37"/>
    <p:sldId id="360" r:id="rId38"/>
    <p:sldId id="356" r:id="rId39"/>
    <p:sldId id="369" r:id="rId40"/>
    <p:sldId id="359" r:id="rId41"/>
    <p:sldId id="370" r:id="rId42"/>
    <p:sldId id="375" r:id="rId43"/>
    <p:sldId id="374" r:id="rId44"/>
    <p:sldId id="371" r:id="rId45"/>
    <p:sldId id="373"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8376"/>
    <a:srgbClr val="D85402"/>
    <a:srgbClr val="FF9900"/>
    <a:srgbClr val="FF3300"/>
    <a:srgbClr val="0E5DD2"/>
    <a:srgbClr val="003399"/>
    <a:srgbClr val="4071A2"/>
    <a:srgbClr val="254F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1927" autoAdjust="0"/>
    <p:restoredTop sz="90950" autoAdjust="0"/>
  </p:normalViewPr>
  <p:slideViewPr>
    <p:cSldViewPr snapToObjects="1">
      <p:cViewPr varScale="1">
        <p:scale>
          <a:sx n="83" d="100"/>
          <a:sy n="83" d="100"/>
        </p:scale>
        <p:origin x="869"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3C523CD-8B81-41D7-9207-CBBF333993E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a:extLst>
              <a:ext uri="{FF2B5EF4-FFF2-40B4-BE49-F238E27FC236}">
                <a16:creationId xmlns:a16="http://schemas.microsoft.com/office/drawing/2014/main" id="{AEBED574-8E67-439D-BAEA-1678C6CCBF69}"/>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3012" name="Rectangle 4">
            <a:extLst>
              <a:ext uri="{FF2B5EF4-FFF2-40B4-BE49-F238E27FC236}">
                <a16:creationId xmlns:a16="http://schemas.microsoft.com/office/drawing/2014/main" id="{88BC4669-74AE-4833-8C81-8160CE39837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F1B6534C-C06A-4FEC-91FA-0ECD102CD82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1FBF04FA-9689-4801-9683-DAB24E52880F}"/>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7" name="Rectangle 7">
            <a:extLst>
              <a:ext uri="{FF2B5EF4-FFF2-40B4-BE49-F238E27FC236}">
                <a16:creationId xmlns:a16="http://schemas.microsoft.com/office/drawing/2014/main" id="{453D8EFA-F269-4227-AB5D-A89E40CC4B23}"/>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743C509-23D7-49E5-ADF6-FAFFDCA571D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E6B0F1E2-3360-4B87-8B51-51FEE80D54FC}"/>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58AA9B3A-36F4-48F6-9CB1-B5BC7425AB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6084" name="Slide Number Placeholder 3">
            <a:extLst>
              <a:ext uri="{FF2B5EF4-FFF2-40B4-BE49-F238E27FC236}">
                <a16:creationId xmlns:a16="http://schemas.microsoft.com/office/drawing/2014/main" id="{FCD82067-88FB-42AE-9554-E9B9BE90010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6543161-8660-48C3-8199-F4A2705835DF}" type="slidenum">
              <a:rPr lang="en-US" altLang="en-US" sz="1200"/>
              <a:pPr eaLnBrk="1" hangingPunct="1"/>
              <a:t>2</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1EE34B3C-B3FB-43EB-93C4-A77131F25EFF}"/>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C70E62BC-FA9E-4388-AC84-1838416B6E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a:extLst>
              <a:ext uri="{FF2B5EF4-FFF2-40B4-BE49-F238E27FC236}">
                <a16:creationId xmlns:a16="http://schemas.microsoft.com/office/drawing/2014/main" id="{DB90815D-9FB9-4660-81C7-55B915A0B2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7C90BE36-1ECA-44AF-976E-6820A807B555}" type="slidenum">
              <a:rPr lang="en-US" altLang="en-US" sz="1200"/>
              <a:pPr eaLnBrk="1" hangingPunct="1"/>
              <a:t>11</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F7568D63-8CF7-45A9-8325-EE5A07E5D30A}"/>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95BF2526-FF3F-443D-A1C4-EC1704B771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5300" name="Slide Number Placeholder 3">
            <a:extLst>
              <a:ext uri="{FF2B5EF4-FFF2-40B4-BE49-F238E27FC236}">
                <a16:creationId xmlns:a16="http://schemas.microsoft.com/office/drawing/2014/main" id="{02F84423-AB25-4162-9DAC-E70D4F1E01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DF5108A1-F483-44D4-BDD0-D7DFCF41A82C}" type="slidenum">
              <a:rPr lang="en-US" altLang="en-US" sz="1200"/>
              <a:pPr eaLnBrk="1" hangingPunct="1"/>
              <a:t>12</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BDF2E048-11B5-4CCD-A876-94F73953EC0F}"/>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6ED53A9B-1260-4F07-B797-399F306244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6324" name="Slide Number Placeholder 3">
            <a:extLst>
              <a:ext uri="{FF2B5EF4-FFF2-40B4-BE49-F238E27FC236}">
                <a16:creationId xmlns:a16="http://schemas.microsoft.com/office/drawing/2014/main" id="{4337E5B9-67E1-4333-AD32-B9F2ADC920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4DB4FB6-CB7E-49AB-89DD-99FC555059DB}" type="slidenum">
              <a:rPr lang="en-US" altLang="en-US" sz="1200"/>
              <a:pPr eaLnBrk="1" hangingPunct="1"/>
              <a:t>13</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21132019-A0CD-49F1-87CB-6177502C9E5C}"/>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0231F5D0-92EB-438D-AD4C-21C78189B3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7348" name="Slide Number Placeholder 3">
            <a:extLst>
              <a:ext uri="{FF2B5EF4-FFF2-40B4-BE49-F238E27FC236}">
                <a16:creationId xmlns:a16="http://schemas.microsoft.com/office/drawing/2014/main" id="{5E630455-A3EA-4F1D-A1A8-FC2BE4053E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77FFFD4-B266-4139-93B0-D5276A7538DC}" type="slidenum">
              <a:rPr lang="en-US" altLang="en-US" sz="1200"/>
              <a:pPr eaLnBrk="1" hangingPunct="1"/>
              <a:t>14</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644C3DBC-43E2-4574-9276-37EDA16E463D}"/>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E44EFA3C-6AF0-4C53-B229-052A14EB10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8372" name="Slide Number Placeholder 3">
            <a:extLst>
              <a:ext uri="{FF2B5EF4-FFF2-40B4-BE49-F238E27FC236}">
                <a16:creationId xmlns:a16="http://schemas.microsoft.com/office/drawing/2014/main" id="{45AFA427-D2C6-428B-AD24-455C3F42E0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51E106BF-3E39-4B84-AA52-ABF8036425B7}" type="slidenum">
              <a:rPr lang="en-US" altLang="en-US" sz="1200"/>
              <a:pPr eaLnBrk="1" hangingPunct="1"/>
              <a:t>15</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B79CEBD9-9EAF-460D-B60C-B93C1BB5DE9B}"/>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DDB25206-ADD2-4D58-B46A-541E48E08D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9396" name="Slide Number Placeholder 3">
            <a:extLst>
              <a:ext uri="{FF2B5EF4-FFF2-40B4-BE49-F238E27FC236}">
                <a16:creationId xmlns:a16="http://schemas.microsoft.com/office/drawing/2014/main" id="{CC555DAA-DCD6-4898-B669-7D70F8187D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67430A1-1AB0-4FFF-A416-5FBA3488D629}" type="slidenum">
              <a:rPr lang="en-US" altLang="en-US" sz="1200"/>
              <a:pPr eaLnBrk="1" hangingPunct="1"/>
              <a:t>16</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658F0240-F3B4-40BB-9B90-41FA141B4053}"/>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DDC567E6-26DC-4E3C-A808-D09530BEC7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0420" name="Slide Number Placeholder 3">
            <a:extLst>
              <a:ext uri="{FF2B5EF4-FFF2-40B4-BE49-F238E27FC236}">
                <a16:creationId xmlns:a16="http://schemas.microsoft.com/office/drawing/2014/main" id="{B407D9A6-7DF5-4017-807C-00CBCD0B4D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EA1DE1F-EDC0-4174-963E-2FF26AC9510D}" type="slidenum">
              <a:rPr lang="en-US" altLang="en-US" sz="1200"/>
              <a:pPr eaLnBrk="1" hangingPunct="1"/>
              <a:t>17</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DF6E14ED-89E0-4FC6-9444-88F40BF21833}"/>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C693E6D2-4600-426E-91A3-F6AB7BA566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1444" name="Slide Number Placeholder 3">
            <a:extLst>
              <a:ext uri="{FF2B5EF4-FFF2-40B4-BE49-F238E27FC236}">
                <a16:creationId xmlns:a16="http://schemas.microsoft.com/office/drawing/2014/main" id="{E11CAFF3-FFEB-462B-B5E0-1CF061DB26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452A24FD-8102-44C5-8339-ABD70E04468B}" type="slidenum">
              <a:rPr lang="en-US" altLang="en-US" sz="1200"/>
              <a:pPr eaLnBrk="1" hangingPunct="1"/>
              <a:t>18</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CBB9073C-1CEB-4BCB-A672-1AEED084FE12}"/>
              </a:ext>
            </a:extLst>
          </p:cNvPr>
          <p:cNvSpPr>
            <a:spLocks noGrp="1" noRot="1" noChangeAspect="1" noTextEdit="1"/>
          </p:cNvSpPr>
          <p:nvPr>
            <p:ph type="sldImg"/>
          </p:nvPr>
        </p:nvSpPr>
        <p:spPr>
          <a:ln/>
        </p:spPr>
      </p:sp>
      <p:sp>
        <p:nvSpPr>
          <p:cNvPr id="62467" name="Notes Placeholder 2">
            <a:extLst>
              <a:ext uri="{FF2B5EF4-FFF2-40B4-BE49-F238E27FC236}">
                <a16:creationId xmlns:a16="http://schemas.microsoft.com/office/drawing/2014/main" id="{59D9801A-220D-406B-9917-3A174813B8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2468" name="Slide Number Placeholder 3">
            <a:extLst>
              <a:ext uri="{FF2B5EF4-FFF2-40B4-BE49-F238E27FC236}">
                <a16:creationId xmlns:a16="http://schemas.microsoft.com/office/drawing/2014/main" id="{ACFB036C-E271-4C0D-BD4F-2400E37518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7A4521C-CE79-4316-83EB-A0D27D5864F8}" type="slidenum">
              <a:rPr lang="en-US" altLang="en-US" sz="1200"/>
              <a:pPr eaLnBrk="1" hangingPunct="1"/>
              <a:t>19</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4538B3A1-745D-485E-81BE-42DFAE74B25F}"/>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11FB1D4A-7819-4B68-ADA6-535B832A9A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a:extLst>
              <a:ext uri="{FF2B5EF4-FFF2-40B4-BE49-F238E27FC236}">
                <a16:creationId xmlns:a16="http://schemas.microsoft.com/office/drawing/2014/main" id="{A5CD7F6E-C113-45E9-9AAE-D89D8E0966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769C3D86-4F8C-4335-AE3C-5CF5EE8990AA}" type="slidenum">
              <a:rPr lang="en-US" altLang="en-US" sz="1200"/>
              <a:pPr eaLnBrk="1" hangingPunct="1"/>
              <a:t>20</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35AE54DE-4E26-4635-9340-AFFD98C3B180}"/>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D410CEBC-9C39-40C9-A186-A6411BA908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5060" name="Slide Number Placeholder 3">
            <a:extLst>
              <a:ext uri="{FF2B5EF4-FFF2-40B4-BE49-F238E27FC236}">
                <a16:creationId xmlns:a16="http://schemas.microsoft.com/office/drawing/2014/main" id="{F8C6D482-959F-4287-B4E2-19BEE81FC6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48F7ED6-670C-4343-B84D-5974886CCE9A}" type="slidenum">
              <a:rPr lang="en-US" altLang="en-US" sz="1200"/>
              <a:pPr eaLnBrk="1" hangingPunct="1"/>
              <a:t>3</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2019-06-04 14:04:53</a:t>
            </a:r>
          </a:p>
          <a:p>
            <a:r>
              <a:t>--------------------------------------------</a:t>
            </a:r>
          </a:p>
          <a:p>
            <a:r>
              <a:t>Breast Cancer Now is the charity  for all those affected by breast  cancer, and all those working to  end it. And together, we will do  whatever it takes to create a  world where everyone who  develops breast cancer will live,  and receive the support they  need to live well.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618DE458-5A2B-4C5A-AF74-E286FE507637}"/>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08CAAA88-3174-44DE-9392-7A06672384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4516" name="Slide Number Placeholder 3">
            <a:extLst>
              <a:ext uri="{FF2B5EF4-FFF2-40B4-BE49-F238E27FC236}">
                <a16:creationId xmlns:a16="http://schemas.microsoft.com/office/drawing/2014/main" id="{8345FCE8-EE43-46FE-AB9F-9020E8DE9B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A7047BB0-9447-4163-9431-E7F79E141803}" type="slidenum">
              <a:rPr lang="en-US" altLang="en-US" sz="1200"/>
              <a:pPr eaLnBrk="1" hangingPunct="1"/>
              <a:t>22</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7242A836-A49C-46D8-B15A-2E7E9A89DC71}"/>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1AEF5231-0E17-4B43-8A06-D342A2F7D8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5540" name="Slide Number Placeholder 3">
            <a:extLst>
              <a:ext uri="{FF2B5EF4-FFF2-40B4-BE49-F238E27FC236}">
                <a16:creationId xmlns:a16="http://schemas.microsoft.com/office/drawing/2014/main" id="{E05A2048-C725-444A-B61F-71ADF9DDE4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3EA2E03-252E-4FEA-B13A-855BAD880157}" type="slidenum">
              <a:rPr lang="en-US" altLang="en-US" sz="1200"/>
              <a:pPr eaLnBrk="1" hangingPunct="1"/>
              <a:t>23</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21788133-841F-44AE-9119-9B4D9865D661}"/>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972DCB31-57ED-4DFB-8987-0C0D5AD55D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4" name="Slide Number Placeholder 3">
            <a:extLst>
              <a:ext uri="{FF2B5EF4-FFF2-40B4-BE49-F238E27FC236}">
                <a16:creationId xmlns:a16="http://schemas.microsoft.com/office/drawing/2014/main" id="{3198D9B3-AA44-43A0-94B6-EAED4BD909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4F14D36-5383-4993-B42E-A1B5A3D61CDA}" type="slidenum">
              <a:rPr lang="en-US" altLang="en-US" sz="1200"/>
              <a:pPr eaLnBrk="1" hangingPunct="1"/>
              <a:t>24</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3D014172-ED2B-45E5-AB23-621636D02ADE}"/>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F502712C-E816-475E-BC6E-F0AEBEA69C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7588" name="Slide Number Placeholder 3">
            <a:extLst>
              <a:ext uri="{FF2B5EF4-FFF2-40B4-BE49-F238E27FC236}">
                <a16:creationId xmlns:a16="http://schemas.microsoft.com/office/drawing/2014/main" id="{FEA1405F-1837-4FCB-93C3-C5E60CF283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EF3C1968-8841-4BD3-8DF1-6C77DE12FB3B}" type="slidenum">
              <a:rPr lang="en-US" altLang="en-US" sz="1200"/>
              <a:pPr eaLnBrk="1" hangingPunct="1"/>
              <a:t>25</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EAADEE5E-64C1-4B81-A74B-CAF9CF2A03F1}"/>
              </a:ext>
            </a:extLst>
          </p:cNvPr>
          <p:cNvSpPr>
            <a:spLocks noGrp="1" noRot="1" noChangeAspect="1" noTextEdit="1"/>
          </p:cNvSpPr>
          <p:nvPr>
            <p:ph type="sldImg"/>
          </p:nvPr>
        </p:nvSpPr>
        <p:spPr>
          <a:ln/>
        </p:spPr>
      </p:sp>
      <p:sp>
        <p:nvSpPr>
          <p:cNvPr id="68611" name="Notes Placeholder 2">
            <a:extLst>
              <a:ext uri="{FF2B5EF4-FFF2-40B4-BE49-F238E27FC236}">
                <a16:creationId xmlns:a16="http://schemas.microsoft.com/office/drawing/2014/main" id="{8033124E-C805-49D4-AC7E-51B6DAC5B5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8612" name="Slide Number Placeholder 3">
            <a:extLst>
              <a:ext uri="{FF2B5EF4-FFF2-40B4-BE49-F238E27FC236}">
                <a16:creationId xmlns:a16="http://schemas.microsoft.com/office/drawing/2014/main" id="{ED491DDD-9E6F-4A7F-B71D-77266A0416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D32BCE0-D548-4A12-8B69-6079E725AAD5}" type="slidenum">
              <a:rPr lang="en-US" altLang="en-US" sz="1200"/>
              <a:pPr eaLnBrk="1" hangingPunct="1"/>
              <a:t>26</a:t>
            </a:fld>
            <a:endParaRPr lang="en-US"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F55198BB-D8C2-4B5E-BBCD-83BDB8DE89D9}"/>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8F634FA8-C12A-4F1E-943A-6E2F554109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9636" name="Slide Number Placeholder 3">
            <a:extLst>
              <a:ext uri="{FF2B5EF4-FFF2-40B4-BE49-F238E27FC236}">
                <a16:creationId xmlns:a16="http://schemas.microsoft.com/office/drawing/2014/main" id="{FAB58E0D-463B-47EF-A43E-9D2B50F31A2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A28C8340-6C51-4154-B730-0DB5883CE15A}" type="slidenum">
              <a:rPr lang="en-US" altLang="en-US" sz="1200"/>
              <a:pPr eaLnBrk="1" hangingPunct="1"/>
              <a:t>27</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C4853270-99A7-451C-8EF9-5E312286C4CF}"/>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B00DE2C2-6B48-4538-BEF1-D38EDA69B6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0660" name="Slide Number Placeholder 3">
            <a:extLst>
              <a:ext uri="{FF2B5EF4-FFF2-40B4-BE49-F238E27FC236}">
                <a16:creationId xmlns:a16="http://schemas.microsoft.com/office/drawing/2014/main" id="{A021B61A-643C-4353-882F-D402C70E1D4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AE54F65-4CA3-4B7A-B15B-046BBE10D45E}" type="slidenum">
              <a:rPr lang="en-US" altLang="en-US" sz="1200"/>
              <a:pPr eaLnBrk="1" hangingPunct="1"/>
              <a:t>28</a:t>
            </a:fld>
            <a:endParaRPr lang="en-US"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4FD319E4-6B73-44E0-9811-0C573CC5D66B}"/>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FB6D1BE3-35C0-42F4-B63D-2247F4ADE4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684" name="Slide Number Placeholder 3">
            <a:extLst>
              <a:ext uri="{FF2B5EF4-FFF2-40B4-BE49-F238E27FC236}">
                <a16:creationId xmlns:a16="http://schemas.microsoft.com/office/drawing/2014/main" id="{16256FC4-C62B-4CC1-9E5B-3AD13BEBA7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7F87F040-BBFB-46B7-8AA8-302A01EC0933}" type="slidenum">
              <a:rPr lang="en-US" altLang="en-US" sz="1200"/>
              <a:pPr eaLnBrk="1" hangingPunct="1"/>
              <a:t>29</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6E97D934-78FD-41E7-A752-E6AB5F32824C}"/>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FC2D75C9-F167-42ED-8F68-FDAF521699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8" name="Slide Number Placeholder 3">
            <a:extLst>
              <a:ext uri="{FF2B5EF4-FFF2-40B4-BE49-F238E27FC236}">
                <a16:creationId xmlns:a16="http://schemas.microsoft.com/office/drawing/2014/main" id="{6A45726D-6EB1-4E51-AC0D-9D7889FDB3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5F261AD1-9D51-448E-84D2-6F5E5C6A3C67}" type="slidenum">
              <a:rPr lang="en-US" altLang="en-US" sz="1200"/>
              <a:pPr eaLnBrk="1" hangingPunct="1"/>
              <a:t>30</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EDDD97C2-AEB2-4B8C-A8D5-5FA27DA88600}"/>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281EEE0C-B248-4128-8C28-CBAF506D19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7108" name="Slide Number Placeholder 3">
            <a:extLst>
              <a:ext uri="{FF2B5EF4-FFF2-40B4-BE49-F238E27FC236}">
                <a16:creationId xmlns:a16="http://schemas.microsoft.com/office/drawing/2014/main" id="{1948AF2A-6519-42F9-97B5-D374C20E1E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5AAE0578-FA27-4B03-8165-0C62BB582C60}" type="slidenum">
              <a:rPr lang="en-US" altLang="en-US" sz="1200"/>
              <a:pPr eaLnBrk="1" hangingPunct="1"/>
              <a:t>4</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F95DB88B-022D-4F82-8E94-32F65CBDAF86}"/>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43F1A89F-2806-4990-B986-F2DE41A984D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3732" name="Slide Number Placeholder 3">
            <a:extLst>
              <a:ext uri="{FF2B5EF4-FFF2-40B4-BE49-F238E27FC236}">
                <a16:creationId xmlns:a16="http://schemas.microsoft.com/office/drawing/2014/main" id="{C5B3B89C-4D0D-4ACF-9A65-4AC6D12121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AA9E6F9-8A5A-45A2-911A-69F894D6EE5C}" type="slidenum">
              <a:rPr lang="en-US" altLang="en-US" sz="1200"/>
              <a:pPr eaLnBrk="1" hangingPunct="1"/>
              <a:t>31</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79805DD7-81E4-4CEB-819C-FA529E19316C}"/>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5A32D4A7-CC9D-481A-A44A-115530779F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a:extLst>
              <a:ext uri="{FF2B5EF4-FFF2-40B4-BE49-F238E27FC236}">
                <a16:creationId xmlns:a16="http://schemas.microsoft.com/office/drawing/2014/main" id="{8CB5F663-E588-4809-92AE-0B86F1ACEF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35D6E395-206E-4A6F-B85A-E3B9B07BC79D}" type="slidenum">
              <a:rPr lang="en-US" altLang="en-US" sz="1200"/>
              <a:pPr eaLnBrk="1" hangingPunct="1"/>
              <a:t>32</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C151667F-FC94-44AD-9863-F81FC292B819}"/>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EDFA271A-13B8-44E1-9169-4CC2978498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5780" name="Slide Number Placeholder 3">
            <a:extLst>
              <a:ext uri="{FF2B5EF4-FFF2-40B4-BE49-F238E27FC236}">
                <a16:creationId xmlns:a16="http://schemas.microsoft.com/office/drawing/2014/main" id="{A659C699-90A4-4D6F-A9FD-9119F346EC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86FC30E-0C11-44FE-8056-564918F73444}" type="slidenum">
              <a:rPr lang="en-US" altLang="en-US" sz="1200"/>
              <a:pPr eaLnBrk="1" hangingPunct="1"/>
              <a:t>33</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F181197C-B6C2-4036-8644-8CBA48AEE2E3}"/>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5353D841-A8E2-4197-AB45-5A941ACE57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6804" name="Slide Number Placeholder 3">
            <a:extLst>
              <a:ext uri="{FF2B5EF4-FFF2-40B4-BE49-F238E27FC236}">
                <a16:creationId xmlns:a16="http://schemas.microsoft.com/office/drawing/2014/main" id="{E817DE34-8E6C-40FC-90DB-2AF4E269E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397A4E2-EDA9-4C8F-BEF4-38ECE0FFD119}" type="slidenum">
              <a:rPr lang="en-US" altLang="en-US" sz="1200"/>
              <a:pPr eaLnBrk="1" hangingPunct="1"/>
              <a:t>34</a:t>
            </a:fld>
            <a:endParaRPr lang="en-US"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E9F00729-CF31-4F82-88F0-AE22EFE1E59E}"/>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BFD10311-07DE-471F-99C0-6119F950E7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7828" name="Slide Number Placeholder 3">
            <a:extLst>
              <a:ext uri="{FF2B5EF4-FFF2-40B4-BE49-F238E27FC236}">
                <a16:creationId xmlns:a16="http://schemas.microsoft.com/office/drawing/2014/main" id="{8490BC4F-3834-4795-9748-B3C606EB5B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2B16B5A-BEF9-4D8F-AEAC-72C0E43A090C}" type="slidenum">
              <a:rPr lang="en-US" altLang="en-US" sz="1200"/>
              <a:pPr eaLnBrk="1" hangingPunct="1"/>
              <a:t>35</a:t>
            </a:fld>
            <a:endParaRPr lang="en-US"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0C124ABF-C030-4DD3-B756-849AF356E740}"/>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C06F2716-2538-4044-B5F2-BD7FF1DC2F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8852" name="Slide Number Placeholder 3">
            <a:extLst>
              <a:ext uri="{FF2B5EF4-FFF2-40B4-BE49-F238E27FC236}">
                <a16:creationId xmlns:a16="http://schemas.microsoft.com/office/drawing/2014/main" id="{305FFCF8-8EA1-4E48-97B4-91CC8BA72A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B07D468-D550-4132-94DC-EF5AAE4CBC15}" type="slidenum">
              <a:rPr lang="en-US" altLang="en-US" sz="1200"/>
              <a:pPr eaLnBrk="1" hangingPunct="1"/>
              <a:t>36</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130AF30F-5050-4EED-97E3-45A3BF7E9FCD}"/>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ABA516B3-AC3D-44C7-81E6-0897857A6E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9876" name="Slide Number Placeholder 3">
            <a:extLst>
              <a:ext uri="{FF2B5EF4-FFF2-40B4-BE49-F238E27FC236}">
                <a16:creationId xmlns:a16="http://schemas.microsoft.com/office/drawing/2014/main" id="{454A6D0E-860E-4D3C-98BB-986C19B0818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B1B81A5-BB83-4FDE-B8E7-6A7BF187B703}" type="slidenum">
              <a:rPr lang="en-US" altLang="en-US" sz="1200"/>
              <a:pPr eaLnBrk="1" hangingPunct="1"/>
              <a:t>37</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8B1AD8FE-BA40-4994-8425-EC5ACC4A368D}"/>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DCC3B224-1222-4361-B861-359468A22A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a:extLst>
              <a:ext uri="{FF2B5EF4-FFF2-40B4-BE49-F238E27FC236}">
                <a16:creationId xmlns:a16="http://schemas.microsoft.com/office/drawing/2014/main" id="{9C1D83DF-3AAF-42DC-BAE5-D710C1D6ED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45CEC45-1D1A-4DA2-ADA5-10A02A65D28E}" type="slidenum">
              <a:rPr lang="en-US" altLang="en-US" sz="1200"/>
              <a:pPr eaLnBrk="1" hangingPunct="1"/>
              <a:t>38</a:t>
            </a:fld>
            <a:endParaRPr lang="en-US"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8BDA814E-7CFA-4BC4-8303-BEB8F49BED7D}"/>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36C24AE5-B9BE-41CD-9A3F-253F3F68E8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a:extLst>
              <a:ext uri="{FF2B5EF4-FFF2-40B4-BE49-F238E27FC236}">
                <a16:creationId xmlns:a16="http://schemas.microsoft.com/office/drawing/2014/main" id="{E44FD9E9-4BEE-4BAB-8340-01FA7520DA9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E5B480C-C98A-4996-9B35-457FC4F44E0F}" type="slidenum">
              <a:rPr lang="en-US" altLang="en-US" sz="1200"/>
              <a:pPr eaLnBrk="1" hangingPunct="1"/>
              <a:t>40</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43C509-23D7-49E5-ADF6-FAFFDCA571D4}" type="slidenum">
              <a:rPr lang="en-US" altLang="en-US" smtClean="0"/>
              <a:pPr/>
              <a:t>43</a:t>
            </a:fld>
            <a:endParaRPr lang="en-US" altLang="en-US"/>
          </a:p>
        </p:txBody>
      </p:sp>
    </p:spTree>
    <p:extLst>
      <p:ext uri="{BB962C8B-B14F-4D97-AF65-F5344CB8AC3E}">
        <p14:creationId xmlns:p14="http://schemas.microsoft.com/office/powerpoint/2010/main" val="314492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5F0213EF-9EAB-4877-BB75-851ABB01E56A}"/>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8344E2DB-9C71-4A1E-BC8D-CB49DE31AE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8132" name="Slide Number Placeholder 3">
            <a:extLst>
              <a:ext uri="{FF2B5EF4-FFF2-40B4-BE49-F238E27FC236}">
                <a16:creationId xmlns:a16="http://schemas.microsoft.com/office/drawing/2014/main" id="{5B26A2A3-BECE-4399-B865-37A2812850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D18EF13B-0CCF-492D-8E52-BE7947A4D73F}" type="slidenum">
              <a:rPr lang="en-US" altLang="en-US" sz="1200"/>
              <a:pPr eaLnBrk="1" hangingPunct="1"/>
              <a:t>5</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227D5856-688F-4199-835F-879BD3300161}"/>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68A7EA87-658E-4A0A-B66F-FD41E7FE33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9156" name="Slide Number Placeholder 3">
            <a:extLst>
              <a:ext uri="{FF2B5EF4-FFF2-40B4-BE49-F238E27FC236}">
                <a16:creationId xmlns:a16="http://schemas.microsoft.com/office/drawing/2014/main" id="{CA8C0702-3024-49F9-A819-FBF54AE9B1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C4DDD14-0CBB-4BD3-B53D-5A1B75C41F84}" type="slidenum">
              <a:rPr lang="en-US" altLang="en-US" sz="1200"/>
              <a:pPr eaLnBrk="1" hangingPunct="1"/>
              <a:t>6</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341B7D08-5A4B-40C7-80B9-E20344EFB5F4}"/>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47BC778F-571A-4BD7-850A-2F53E2E31F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a:extLst>
              <a:ext uri="{FF2B5EF4-FFF2-40B4-BE49-F238E27FC236}">
                <a16:creationId xmlns:a16="http://schemas.microsoft.com/office/drawing/2014/main" id="{3298D7D5-5E6B-4C43-966D-D8C3C4C8CD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44E8D68-2E57-468F-BCC7-470C30EDEA50}" type="slidenum">
              <a:rPr lang="en-US" altLang="en-US" sz="1200"/>
              <a:pPr eaLnBrk="1" hangingPunct="1"/>
              <a:t>7</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65A92AB4-3155-4D60-ABD2-EA3C4927C27A}"/>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21888B2A-7065-4E5F-92F1-C5F827FF6D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1204" name="Slide Number Placeholder 3">
            <a:extLst>
              <a:ext uri="{FF2B5EF4-FFF2-40B4-BE49-F238E27FC236}">
                <a16:creationId xmlns:a16="http://schemas.microsoft.com/office/drawing/2014/main" id="{758498B0-329A-4810-AB07-4BA6D325B5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AF86E137-238A-4293-9949-20DCD409146F}" type="slidenum">
              <a:rPr lang="en-US" altLang="en-US" sz="1200"/>
              <a:pPr eaLnBrk="1" hangingPunct="1"/>
              <a:t>8</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AFE8787B-76DA-49E6-8CC7-AA4C976C9585}"/>
              </a:ext>
            </a:extLst>
          </p:cNvPr>
          <p:cNvSpPr>
            <a:spLocks noGrp="1" noRot="1" noChangeAspect="1" noTextEdit="1"/>
          </p:cNvSpPr>
          <p:nvPr>
            <p:ph type="sldImg"/>
          </p:nvPr>
        </p:nvSpPr>
        <p:spPr>
          <a:ln/>
        </p:spPr>
      </p:sp>
      <p:sp>
        <p:nvSpPr>
          <p:cNvPr id="52227" name="Notes Placeholder 2">
            <a:extLst>
              <a:ext uri="{FF2B5EF4-FFF2-40B4-BE49-F238E27FC236}">
                <a16:creationId xmlns:a16="http://schemas.microsoft.com/office/drawing/2014/main" id="{97164A4D-F16D-434B-A1F5-395521E293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2228" name="Slide Number Placeholder 3">
            <a:extLst>
              <a:ext uri="{FF2B5EF4-FFF2-40B4-BE49-F238E27FC236}">
                <a16:creationId xmlns:a16="http://schemas.microsoft.com/office/drawing/2014/main" id="{EDF501BD-CA2D-4627-98AC-C2C7B6C86A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3D00A493-EDE6-4FCA-8421-F0D1280CE25F}" type="slidenum">
              <a:rPr lang="en-US" altLang="en-US" sz="1200"/>
              <a:pPr eaLnBrk="1" hangingPunct="1"/>
              <a:t>9</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4DDA89B7-EBC2-4F04-948F-E5EC3143BEA9}"/>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166E3CCE-C834-42DC-970F-E8B70F18C2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3252" name="Slide Number Placeholder 3">
            <a:extLst>
              <a:ext uri="{FF2B5EF4-FFF2-40B4-BE49-F238E27FC236}">
                <a16:creationId xmlns:a16="http://schemas.microsoft.com/office/drawing/2014/main" id="{4C5ABB2C-07B2-414F-9182-DA8553CAB2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42BDFA2-4D4E-4ABF-AE0F-D3E27C02339F}" type="slidenum">
              <a:rPr lang="en-US" altLang="en-US" sz="1200"/>
              <a:pPr eaLnBrk="1" hangingPunct="1"/>
              <a:t>10</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27151F4D-140E-4F94-A37B-0ED306B69B17}" type="datetime1">
              <a:rPr lang="en-US" smtClean="0"/>
              <a:pPr>
                <a:defRPr/>
              </a:pPr>
              <a:t>08-Apr-21</a:t>
            </a:fld>
            <a:endParaRPr lang="en-US"/>
          </a:p>
        </p:txBody>
      </p:sp>
      <p:sp>
        <p:nvSpPr>
          <p:cNvPr id="5" name="Footer Placeholder 4"/>
          <p:cNvSpPr>
            <a:spLocks noGrp="1"/>
          </p:cNvSpPr>
          <p:nvPr>
            <p:ph type="ftr" sz="quarter" idx="11"/>
          </p:nvPr>
        </p:nvSpPr>
        <p:spPr/>
        <p:txBody>
          <a:bodyPr/>
          <a:lstStyle/>
          <a:p>
            <a:pPr>
              <a:defRPr/>
            </a:pPr>
            <a:r>
              <a:rPr lang="en-US"/>
              <a:t>CBMS2006</a:t>
            </a:r>
          </a:p>
        </p:txBody>
      </p:sp>
      <p:sp>
        <p:nvSpPr>
          <p:cNvPr id="6" name="Slide Number Placeholder 5"/>
          <p:cNvSpPr>
            <a:spLocks noGrp="1"/>
          </p:cNvSpPr>
          <p:nvPr>
            <p:ph type="sldNum" sz="quarter" idx="12"/>
          </p:nvPr>
        </p:nvSpPr>
        <p:spPr/>
        <p:txBody>
          <a:bodyPr/>
          <a:lstStyle/>
          <a:p>
            <a:fld id="{90BF8C2C-D046-42A6-836F-7D30EB2201EE}" type="slidenum">
              <a:rPr lang="en-US" altLang="en-US" smtClean="0"/>
              <a:pPr/>
              <a:t>‹#›</a:t>
            </a:fld>
            <a:endParaRPr lang="en-US" altLang="en-US"/>
          </a:p>
        </p:txBody>
      </p:sp>
    </p:spTree>
    <p:extLst>
      <p:ext uri="{BB962C8B-B14F-4D97-AF65-F5344CB8AC3E}">
        <p14:creationId xmlns:p14="http://schemas.microsoft.com/office/powerpoint/2010/main" val="250443906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D64DA4E-124B-4F59-8B77-EA624AEBA99E}" type="datetime1">
              <a:rPr lang="en-US" smtClean="0"/>
              <a:pPr>
                <a:defRPr/>
              </a:pPr>
              <a:t>08-Apr-21</a:t>
            </a:fld>
            <a:endParaRPr lang="en-US"/>
          </a:p>
        </p:txBody>
      </p:sp>
      <p:sp>
        <p:nvSpPr>
          <p:cNvPr id="6" name="Footer Placeholder 5"/>
          <p:cNvSpPr>
            <a:spLocks noGrp="1"/>
          </p:cNvSpPr>
          <p:nvPr>
            <p:ph type="ftr" sz="quarter" idx="11"/>
          </p:nvPr>
        </p:nvSpPr>
        <p:spPr/>
        <p:txBody>
          <a:bodyPr/>
          <a:lstStyle/>
          <a:p>
            <a:pPr>
              <a:defRPr/>
            </a:pPr>
            <a:r>
              <a:rPr lang="en-US"/>
              <a:t>CBMS2006</a:t>
            </a:r>
          </a:p>
        </p:txBody>
      </p:sp>
      <p:sp>
        <p:nvSpPr>
          <p:cNvPr id="7" name="Slide Number Placeholder 6"/>
          <p:cNvSpPr>
            <a:spLocks noGrp="1"/>
          </p:cNvSpPr>
          <p:nvPr>
            <p:ph type="sldNum" sz="quarter" idx="12"/>
          </p:nvPr>
        </p:nvSpPr>
        <p:spPr/>
        <p:txBody>
          <a:bodyPr/>
          <a:lstStyle/>
          <a:p>
            <a:fld id="{FB18CBEF-4ABE-433E-A608-2BF0E1D60E3C}" type="slidenum">
              <a:rPr lang="en-US" altLang="en-US" smtClean="0"/>
              <a:pPr/>
              <a:t>‹#›</a:t>
            </a:fld>
            <a:endParaRPr lang="en-US" altLang="en-US"/>
          </a:p>
        </p:txBody>
      </p:sp>
    </p:spTree>
    <p:extLst>
      <p:ext uri="{BB962C8B-B14F-4D97-AF65-F5344CB8AC3E}">
        <p14:creationId xmlns:p14="http://schemas.microsoft.com/office/powerpoint/2010/main" val="1889422392"/>
      </p:ext>
    </p:extLst>
  </p:cSld>
  <p:clrMapOvr>
    <a:masterClrMapping/>
  </p:clrMapOvr>
  <p:transition spd="slow">
    <p:push dir="u"/>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D64DA4E-124B-4F59-8B77-EA624AEBA99E}" type="datetime1">
              <a:rPr lang="en-US" smtClean="0"/>
              <a:pPr>
                <a:defRPr/>
              </a:pPr>
              <a:t>08-Apr-21</a:t>
            </a:fld>
            <a:endParaRPr lang="en-US"/>
          </a:p>
        </p:txBody>
      </p:sp>
      <p:sp>
        <p:nvSpPr>
          <p:cNvPr id="5" name="Footer Placeholder 4"/>
          <p:cNvSpPr>
            <a:spLocks noGrp="1"/>
          </p:cNvSpPr>
          <p:nvPr>
            <p:ph type="ftr" sz="quarter" idx="11"/>
          </p:nvPr>
        </p:nvSpPr>
        <p:spPr/>
        <p:txBody>
          <a:bodyPr/>
          <a:lstStyle/>
          <a:p>
            <a:pPr>
              <a:defRPr/>
            </a:pPr>
            <a:r>
              <a:rPr lang="en-US"/>
              <a:t>CBMS2006</a:t>
            </a:r>
          </a:p>
        </p:txBody>
      </p:sp>
      <p:sp>
        <p:nvSpPr>
          <p:cNvPr id="6" name="Slide Number Placeholder 5"/>
          <p:cNvSpPr>
            <a:spLocks noGrp="1"/>
          </p:cNvSpPr>
          <p:nvPr>
            <p:ph type="sldNum" sz="quarter" idx="12"/>
          </p:nvPr>
        </p:nvSpPr>
        <p:spPr/>
        <p:txBody>
          <a:bodyPr/>
          <a:lstStyle/>
          <a:p>
            <a:fld id="{FB18CBEF-4ABE-433E-A608-2BF0E1D60E3C}" type="slidenum">
              <a:rPr lang="en-US" altLang="en-US" smtClean="0"/>
              <a:pPr/>
              <a:t>‹#›</a:t>
            </a:fld>
            <a:endParaRPr lang="en-US" altLang="en-US"/>
          </a:p>
        </p:txBody>
      </p:sp>
    </p:spTree>
    <p:extLst>
      <p:ext uri="{BB962C8B-B14F-4D97-AF65-F5344CB8AC3E}">
        <p14:creationId xmlns:p14="http://schemas.microsoft.com/office/powerpoint/2010/main" val="4059920116"/>
      </p:ext>
    </p:extLst>
  </p:cSld>
  <p:clrMapOvr>
    <a:masterClrMapping/>
  </p:clrMapOvr>
  <p:transition spd="slow">
    <p:push dir="u"/>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pPr>
              <a:defRPr/>
            </a:pPr>
            <a:fld id="{2D64DA4E-124B-4F59-8B77-EA624AEBA99E}" type="datetime1">
              <a:rPr lang="en-US" smtClean="0"/>
              <a:pPr>
                <a:defRPr/>
              </a:pPr>
              <a:t>08-Apr-21</a:t>
            </a:fld>
            <a:endParaRPr lang="en-US"/>
          </a:p>
        </p:txBody>
      </p:sp>
      <p:sp>
        <p:nvSpPr>
          <p:cNvPr id="3" name="Footer Placeholder 2"/>
          <p:cNvSpPr>
            <a:spLocks noGrp="1"/>
          </p:cNvSpPr>
          <p:nvPr>
            <p:ph type="ftr" sz="quarter" idx="11"/>
          </p:nvPr>
        </p:nvSpPr>
        <p:spPr/>
        <p:txBody>
          <a:bodyPr/>
          <a:lstStyle/>
          <a:p>
            <a:pPr>
              <a:defRPr/>
            </a:pPr>
            <a:r>
              <a:rPr lang="en-US"/>
              <a:t>CBMS2006</a:t>
            </a:r>
          </a:p>
        </p:txBody>
      </p:sp>
      <p:sp>
        <p:nvSpPr>
          <p:cNvPr id="4" name="Slide Number Placeholder 3"/>
          <p:cNvSpPr>
            <a:spLocks noGrp="1"/>
          </p:cNvSpPr>
          <p:nvPr>
            <p:ph type="sldNum" sz="quarter" idx="12"/>
          </p:nvPr>
        </p:nvSpPr>
        <p:spPr/>
        <p:txBody>
          <a:bodyPr/>
          <a:lstStyle/>
          <a:p>
            <a:fld id="{FB18CBEF-4ABE-433E-A608-2BF0E1D60E3C}" type="slidenum">
              <a:rPr lang="en-US" altLang="en-US" smtClean="0"/>
              <a:pPr/>
              <a:t>‹#›</a:t>
            </a:fld>
            <a:endParaRPr lang="en-US" altLang="en-US"/>
          </a:p>
        </p:txBody>
      </p:sp>
    </p:spTree>
    <p:extLst>
      <p:ext uri="{BB962C8B-B14F-4D97-AF65-F5344CB8AC3E}">
        <p14:creationId xmlns:p14="http://schemas.microsoft.com/office/powerpoint/2010/main" val="3143213419"/>
      </p:ext>
    </p:extLst>
  </p:cSld>
  <p:clrMapOvr>
    <a:masterClrMapping/>
  </p:clrMapOvr>
  <p:transition spd="slow">
    <p:push dir="u"/>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59D433BE-6B7C-408A-8128-BBA843E57FE5}" type="datetime1">
              <a:rPr lang="en-US" smtClean="0"/>
              <a:pPr>
                <a:defRPr/>
              </a:pPr>
              <a:t>08-Apr-21</a:t>
            </a:fld>
            <a:endParaRPr lang="en-US"/>
          </a:p>
        </p:txBody>
      </p:sp>
      <p:sp>
        <p:nvSpPr>
          <p:cNvPr id="5" name="Footer Placeholder 4"/>
          <p:cNvSpPr>
            <a:spLocks noGrp="1"/>
          </p:cNvSpPr>
          <p:nvPr>
            <p:ph type="ftr" sz="quarter" idx="11"/>
          </p:nvPr>
        </p:nvSpPr>
        <p:spPr/>
        <p:txBody>
          <a:bodyPr/>
          <a:lstStyle/>
          <a:p>
            <a:pPr>
              <a:defRPr/>
            </a:pPr>
            <a:r>
              <a:rPr lang="en-US"/>
              <a:t>CBMS2006</a:t>
            </a:r>
          </a:p>
        </p:txBody>
      </p:sp>
      <p:sp>
        <p:nvSpPr>
          <p:cNvPr id="6" name="Slide Number Placeholder 5"/>
          <p:cNvSpPr>
            <a:spLocks noGrp="1"/>
          </p:cNvSpPr>
          <p:nvPr>
            <p:ph type="sldNum" sz="quarter" idx="12"/>
          </p:nvPr>
        </p:nvSpPr>
        <p:spPr/>
        <p:txBody>
          <a:bodyPr/>
          <a:lstStyle/>
          <a:p>
            <a:fld id="{0A25AD8D-749F-4E0C-AEB0-7F3FD42F58BF}" type="slidenum">
              <a:rPr lang="en-US" altLang="en-US" smtClean="0"/>
              <a:pPr/>
              <a:t>‹#›</a:t>
            </a:fld>
            <a:endParaRPr lang="en-US" altLang="en-US"/>
          </a:p>
        </p:txBody>
      </p:sp>
    </p:spTree>
    <p:extLst>
      <p:ext uri="{BB962C8B-B14F-4D97-AF65-F5344CB8AC3E}">
        <p14:creationId xmlns:p14="http://schemas.microsoft.com/office/powerpoint/2010/main" val="148968663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8EC5F9D3-7DC9-4268-A550-512BC8F53DA0}" type="datetime1">
              <a:rPr lang="en-US" smtClean="0"/>
              <a:pPr>
                <a:defRPr/>
              </a:pPr>
              <a:t>08-Apr-21</a:t>
            </a:fld>
            <a:endParaRPr lang="en-US"/>
          </a:p>
        </p:txBody>
      </p:sp>
      <p:sp>
        <p:nvSpPr>
          <p:cNvPr id="5" name="Footer Placeholder 4"/>
          <p:cNvSpPr>
            <a:spLocks noGrp="1"/>
          </p:cNvSpPr>
          <p:nvPr>
            <p:ph type="ftr" sz="quarter" idx="11"/>
          </p:nvPr>
        </p:nvSpPr>
        <p:spPr/>
        <p:txBody>
          <a:bodyPr/>
          <a:lstStyle/>
          <a:p>
            <a:pPr>
              <a:defRPr/>
            </a:pPr>
            <a:r>
              <a:rPr lang="en-US"/>
              <a:t>CBMS2006</a:t>
            </a:r>
          </a:p>
        </p:txBody>
      </p:sp>
      <p:sp>
        <p:nvSpPr>
          <p:cNvPr id="6" name="Slide Number Placeholder 5"/>
          <p:cNvSpPr>
            <a:spLocks noGrp="1"/>
          </p:cNvSpPr>
          <p:nvPr>
            <p:ph type="sldNum" sz="quarter" idx="12"/>
          </p:nvPr>
        </p:nvSpPr>
        <p:spPr/>
        <p:txBody>
          <a:bodyPr/>
          <a:lstStyle/>
          <a:p>
            <a:fld id="{8339F96D-835E-4CFA-9CDC-5032B7A215F2}" type="slidenum">
              <a:rPr lang="en-US" altLang="en-US" smtClean="0"/>
              <a:pPr/>
              <a:t>‹#›</a:t>
            </a:fld>
            <a:endParaRPr lang="en-US" altLang="en-US"/>
          </a:p>
        </p:txBody>
      </p:sp>
    </p:spTree>
    <p:extLst>
      <p:ext uri="{BB962C8B-B14F-4D97-AF65-F5344CB8AC3E}">
        <p14:creationId xmlns:p14="http://schemas.microsoft.com/office/powerpoint/2010/main" val="269001166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08-Apr-21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E15B340-DA77-444A-80A9-00DC311A79BB}" type="slidenum">
              <a:rPr lang="en-US" altLang="en-US" smtClean="0"/>
              <a:pPr/>
              <a:t>‹#›</a:t>
            </a:fld>
            <a:endParaRPr lang="en-US" altLang="en-US"/>
          </a:p>
        </p:txBody>
      </p:sp>
    </p:spTree>
    <p:extLst>
      <p:ext uri="{BB962C8B-B14F-4D97-AF65-F5344CB8AC3E}">
        <p14:creationId xmlns:p14="http://schemas.microsoft.com/office/powerpoint/2010/main" val="1122384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B50EC82-82C9-4F29-B034-C8B1AE62D49F}" type="datetime1">
              <a:rPr lang="en-US" smtClean="0"/>
              <a:pPr>
                <a:defRPr/>
              </a:pPr>
              <a:t>08-Apr-21</a:t>
            </a:fld>
            <a:endParaRPr lang="en-US"/>
          </a:p>
        </p:txBody>
      </p:sp>
      <p:sp>
        <p:nvSpPr>
          <p:cNvPr id="5" name="Footer Placeholder 4"/>
          <p:cNvSpPr>
            <a:spLocks noGrp="1"/>
          </p:cNvSpPr>
          <p:nvPr>
            <p:ph type="ftr" sz="quarter" idx="11"/>
          </p:nvPr>
        </p:nvSpPr>
        <p:spPr/>
        <p:txBody>
          <a:bodyPr/>
          <a:lstStyle/>
          <a:p>
            <a:pPr>
              <a:defRPr/>
            </a:pPr>
            <a:r>
              <a:rPr lang="en-US"/>
              <a:t>CBMS2006</a:t>
            </a:r>
          </a:p>
        </p:txBody>
      </p:sp>
      <p:sp>
        <p:nvSpPr>
          <p:cNvPr id="6" name="Slide Number Placeholder 5"/>
          <p:cNvSpPr>
            <a:spLocks noGrp="1"/>
          </p:cNvSpPr>
          <p:nvPr>
            <p:ph type="sldNum" sz="quarter" idx="12"/>
          </p:nvPr>
        </p:nvSpPr>
        <p:spPr/>
        <p:txBody>
          <a:bodyPr/>
          <a:lstStyle/>
          <a:p>
            <a:fld id="{29B1192F-6F0D-4CA6-8CED-619B4594A854}" type="slidenum">
              <a:rPr lang="en-US" altLang="en-US" smtClean="0"/>
              <a:pPr/>
              <a:t>‹#›</a:t>
            </a:fld>
            <a:endParaRPr lang="en-US" altLang="en-US"/>
          </a:p>
        </p:txBody>
      </p:sp>
    </p:spTree>
    <p:extLst>
      <p:ext uri="{BB962C8B-B14F-4D97-AF65-F5344CB8AC3E}">
        <p14:creationId xmlns:p14="http://schemas.microsoft.com/office/powerpoint/2010/main" val="53312435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2D64DA4E-124B-4F59-8B77-EA624AEBA99E}" type="datetime1">
              <a:rPr lang="en-US" smtClean="0"/>
              <a:pPr>
                <a:defRPr/>
              </a:pPr>
              <a:t>08-Apr-21</a:t>
            </a:fld>
            <a:endParaRPr lang="en-US"/>
          </a:p>
        </p:txBody>
      </p:sp>
      <p:sp>
        <p:nvSpPr>
          <p:cNvPr id="6" name="Footer Placeholder 5"/>
          <p:cNvSpPr>
            <a:spLocks noGrp="1"/>
          </p:cNvSpPr>
          <p:nvPr>
            <p:ph type="ftr" sz="quarter" idx="11"/>
          </p:nvPr>
        </p:nvSpPr>
        <p:spPr/>
        <p:txBody>
          <a:bodyPr/>
          <a:lstStyle/>
          <a:p>
            <a:pPr>
              <a:defRPr/>
            </a:pPr>
            <a:r>
              <a:rPr lang="en-US"/>
              <a:t>CBMS2006</a:t>
            </a:r>
          </a:p>
        </p:txBody>
      </p:sp>
      <p:sp>
        <p:nvSpPr>
          <p:cNvPr id="7" name="Slide Number Placeholder 6"/>
          <p:cNvSpPr>
            <a:spLocks noGrp="1"/>
          </p:cNvSpPr>
          <p:nvPr>
            <p:ph type="sldNum" sz="quarter" idx="12"/>
          </p:nvPr>
        </p:nvSpPr>
        <p:spPr/>
        <p:txBody>
          <a:bodyPr/>
          <a:lstStyle/>
          <a:p>
            <a:fld id="{FB18CBEF-4ABE-433E-A608-2BF0E1D60E3C}" type="slidenum">
              <a:rPr lang="en-US" altLang="en-US" smtClean="0"/>
              <a:pPr/>
              <a:t>‹#›</a:t>
            </a:fld>
            <a:endParaRPr lang="en-US" altLang="en-US"/>
          </a:p>
        </p:txBody>
      </p:sp>
    </p:spTree>
    <p:extLst>
      <p:ext uri="{BB962C8B-B14F-4D97-AF65-F5344CB8AC3E}">
        <p14:creationId xmlns:p14="http://schemas.microsoft.com/office/powerpoint/2010/main" val="583847985"/>
      </p:ext>
    </p:extLst>
  </p:cSld>
  <p:clrMapOvr>
    <a:masterClrMapping/>
  </p:clrMapOvr>
  <p:transition spd="slow">
    <p:push dir="u"/>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76AEED01-41FC-40CE-93BD-C55C0645FB80}" type="datetime1">
              <a:rPr lang="en-US" smtClean="0"/>
              <a:pPr>
                <a:defRPr/>
              </a:pPr>
              <a:t>08-Apr-21</a:t>
            </a:fld>
            <a:endParaRPr lang="en-US"/>
          </a:p>
        </p:txBody>
      </p:sp>
      <p:sp>
        <p:nvSpPr>
          <p:cNvPr id="8" name="Footer Placeholder 7"/>
          <p:cNvSpPr>
            <a:spLocks noGrp="1"/>
          </p:cNvSpPr>
          <p:nvPr>
            <p:ph type="ftr" sz="quarter" idx="11"/>
          </p:nvPr>
        </p:nvSpPr>
        <p:spPr/>
        <p:txBody>
          <a:bodyPr/>
          <a:lstStyle/>
          <a:p>
            <a:pPr>
              <a:defRPr/>
            </a:pPr>
            <a:r>
              <a:rPr lang="en-US"/>
              <a:t>CBMS2006</a:t>
            </a:r>
          </a:p>
        </p:txBody>
      </p:sp>
      <p:sp>
        <p:nvSpPr>
          <p:cNvPr id="9" name="Slide Number Placeholder 8"/>
          <p:cNvSpPr>
            <a:spLocks noGrp="1"/>
          </p:cNvSpPr>
          <p:nvPr>
            <p:ph type="sldNum" sz="quarter" idx="12"/>
          </p:nvPr>
        </p:nvSpPr>
        <p:spPr/>
        <p:txBody>
          <a:bodyPr/>
          <a:lstStyle/>
          <a:p>
            <a:fld id="{9BFAB31F-BF88-4C35-B6F5-E549F04894AD}" type="slidenum">
              <a:rPr lang="en-US" altLang="en-US" smtClean="0"/>
              <a:pPr/>
              <a:t>‹#›</a:t>
            </a:fld>
            <a:endParaRPr lang="en-US" altLang="en-US"/>
          </a:p>
        </p:txBody>
      </p:sp>
    </p:spTree>
    <p:extLst>
      <p:ext uri="{BB962C8B-B14F-4D97-AF65-F5344CB8AC3E}">
        <p14:creationId xmlns:p14="http://schemas.microsoft.com/office/powerpoint/2010/main" val="404990634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EBBE567C-13CD-449D-AD92-A3CEC42B30AE}" type="datetime1">
              <a:rPr lang="en-US" smtClean="0"/>
              <a:pPr>
                <a:defRPr/>
              </a:pPr>
              <a:t>08-Apr-21</a:t>
            </a:fld>
            <a:endParaRPr lang="en-US"/>
          </a:p>
        </p:txBody>
      </p:sp>
      <p:sp>
        <p:nvSpPr>
          <p:cNvPr id="4" name="Footer Placeholder 3"/>
          <p:cNvSpPr>
            <a:spLocks noGrp="1"/>
          </p:cNvSpPr>
          <p:nvPr>
            <p:ph type="ftr" sz="quarter" idx="11"/>
          </p:nvPr>
        </p:nvSpPr>
        <p:spPr/>
        <p:txBody>
          <a:bodyPr/>
          <a:lstStyle/>
          <a:p>
            <a:pPr>
              <a:defRPr/>
            </a:pPr>
            <a:r>
              <a:rPr lang="en-US"/>
              <a:t>CBMS2006</a:t>
            </a:r>
          </a:p>
        </p:txBody>
      </p:sp>
      <p:sp>
        <p:nvSpPr>
          <p:cNvPr id="5" name="Slide Number Placeholder 4"/>
          <p:cNvSpPr>
            <a:spLocks noGrp="1"/>
          </p:cNvSpPr>
          <p:nvPr>
            <p:ph type="sldNum" sz="quarter" idx="12"/>
          </p:nvPr>
        </p:nvSpPr>
        <p:spPr/>
        <p:txBody>
          <a:bodyPr/>
          <a:lstStyle/>
          <a:p>
            <a:fld id="{B61B20E5-5B07-4762-8731-627DF2CDD2D9}" type="slidenum">
              <a:rPr lang="en-US" altLang="en-US" smtClean="0"/>
              <a:pPr/>
              <a:t>‹#›</a:t>
            </a:fld>
            <a:endParaRPr lang="en-US" altLang="en-US"/>
          </a:p>
        </p:txBody>
      </p:sp>
    </p:spTree>
    <p:extLst>
      <p:ext uri="{BB962C8B-B14F-4D97-AF65-F5344CB8AC3E}">
        <p14:creationId xmlns:p14="http://schemas.microsoft.com/office/powerpoint/2010/main" val="248614295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0466749-67DF-4218-B1A5-6A4B0BEF6DC1}" type="datetime1">
              <a:rPr lang="en-US" smtClean="0"/>
              <a:pPr>
                <a:defRPr/>
              </a:pPr>
              <a:t>08-Apr-21</a:t>
            </a:fld>
            <a:endParaRPr lang="en-US"/>
          </a:p>
        </p:txBody>
      </p:sp>
      <p:sp>
        <p:nvSpPr>
          <p:cNvPr id="3" name="Footer Placeholder 2"/>
          <p:cNvSpPr>
            <a:spLocks noGrp="1"/>
          </p:cNvSpPr>
          <p:nvPr>
            <p:ph type="ftr" sz="quarter" idx="11"/>
          </p:nvPr>
        </p:nvSpPr>
        <p:spPr/>
        <p:txBody>
          <a:bodyPr/>
          <a:lstStyle/>
          <a:p>
            <a:pPr>
              <a:defRPr/>
            </a:pPr>
            <a:r>
              <a:rPr lang="en-US"/>
              <a:t>CBMS2006</a:t>
            </a:r>
          </a:p>
        </p:txBody>
      </p:sp>
      <p:sp>
        <p:nvSpPr>
          <p:cNvPr id="4" name="Slide Number Placeholder 3"/>
          <p:cNvSpPr>
            <a:spLocks noGrp="1"/>
          </p:cNvSpPr>
          <p:nvPr>
            <p:ph type="sldNum" sz="quarter" idx="12"/>
          </p:nvPr>
        </p:nvSpPr>
        <p:spPr/>
        <p:txBody>
          <a:bodyPr/>
          <a:lstStyle/>
          <a:p>
            <a:fld id="{A21B75D8-1970-4B30-A41B-4AF212685885}" type="slidenum">
              <a:rPr lang="en-US" altLang="en-US" smtClean="0"/>
              <a:pPr/>
              <a:t>‹#›</a:t>
            </a:fld>
            <a:endParaRPr lang="en-US" altLang="en-US"/>
          </a:p>
        </p:txBody>
      </p:sp>
    </p:spTree>
    <p:extLst>
      <p:ext uri="{BB962C8B-B14F-4D97-AF65-F5344CB8AC3E}">
        <p14:creationId xmlns:p14="http://schemas.microsoft.com/office/powerpoint/2010/main" val="27701859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699491B1-7D28-44C4-976D-93EA8F40D059}" type="datetime1">
              <a:rPr lang="en-US" smtClean="0"/>
              <a:pPr>
                <a:defRPr/>
              </a:pPr>
              <a:t>08-Apr-21</a:t>
            </a:fld>
            <a:endParaRPr lang="en-US"/>
          </a:p>
        </p:txBody>
      </p:sp>
      <p:sp>
        <p:nvSpPr>
          <p:cNvPr id="6" name="Footer Placeholder 5"/>
          <p:cNvSpPr>
            <a:spLocks noGrp="1"/>
          </p:cNvSpPr>
          <p:nvPr>
            <p:ph type="ftr" sz="quarter" idx="11"/>
          </p:nvPr>
        </p:nvSpPr>
        <p:spPr/>
        <p:txBody>
          <a:bodyPr/>
          <a:lstStyle/>
          <a:p>
            <a:pPr>
              <a:defRPr/>
            </a:pPr>
            <a:r>
              <a:rPr lang="en-US"/>
              <a:t>CBMS2006</a:t>
            </a:r>
          </a:p>
        </p:txBody>
      </p:sp>
      <p:sp>
        <p:nvSpPr>
          <p:cNvPr id="7" name="Slide Number Placeholder 6"/>
          <p:cNvSpPr>
            <a:spLocks noGrp="1"/>
          </p:cNvSpPr>
          <p:nvPr>
            <p:ph type="sldNum" sz="quarter" idx="12"/>
          </p:nvPr>
        </p:nvSpPr>
        <p:spPr/>
        <p:txBody>
          <a:bodyPr/>
          <a:lstStyle/>
          <a:p>
            <a:fld id="{83573F01-C666-48E4-8151-C8441208792D}" type="slidenum">
              <a:rPr lang="en-US" altLang="en-US" smtClean="0"/>
              <a:pPr/>
              <a:t>‹#›</a:t>
            </a:fld>
            <a:endParaRPr lang="en-US" altLang="en-US"/>
          </a:p>
        </p:txBody>
      </p:sp>
    </p:spTree>
    <p:extLst>
      <p:ext uri="{BB962C8B-B14F-4D97-AF65-F5344CB8AC3E}">
        <p14:creationId xmlns:p14="http://schemas.microsoft.com/office/powerpoint/2010/main" val="180919653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pPr>
              <a:defRPr/>
            </a:pPr>
            <a:fld id="{2D64DA4E-124B-4F59-8B77-EA624AEBA99E}" type="datetime1">
              <a:rPr lang="en-US" smtClean="0"/>
              <a:pPr>
                <a:defRPr/>
              </a:pPr>
              <a:t>08-Apr-21</a:t>
            </a:fld>
            <a:endParaRPr lang="en-US"/>
          </a:p>
        </p:txBody>
      </p:sp>
      <p:sp>
        <p:nvSpPr>
          <p:cNvPr id="6" name="Footer Placeholder 5"/>
          <p:cNvSpPr>
            <a:spLocks noGrp="1"/>
          </p:cNvSpPr>
          <p:nvPr>
            <p:ph type="ftr" sz="quarter" idx="11"/>
          </p:nvPr>
        </p:nvSpPr>
        <p:spPr>
          <a:xfrm>
            <a:off x="442797" y="6041361"/>
            <a:ext cx="2471560" cy="365125"/>
          </a:xfrm>
        </p:spPr>
        <p:txBody>
          <a:bodyPr/>
          <a:lstStyle/>
          <a:p>
            <a:pPr>
              <a:defRPr/>
            </a:pPr>
            <a:r>
              <a:rPr lang="en-US"/>
              <a:t>CBMS2006</a:t>
            </a:r>
          </a:p>
        </p:txBody>
      </p:sp>
      <p:sp>
        <p:nvSpPr>
          <p:cNvPr id="7" name="Slide Number Placeholder 6"/>
          <p:cNvSpPr>
            <a:spLocks noGrp="1"/>
          </p:cNvSpPr>
          <p:nvPr>
            <p:ph type="sldNum" sz="quarter" idx="12"/>
          </p:nvPr>
        </p:nvSpPr>
        <p:spPr>
          <a:xfrm>
            <a:off x="3647017" y="5915887"/>
            <a:ext cx="796616" cy="490599"/>
          </a:xfrm>
        </p:spPr>
        <p:txBody>
          <a:bodyPr/>
          <a:lstStyle/>
          <a:p>
            <a:fld id="{FB18CBEF-4ABE-433E-A608-2BF0E1D60E3C}" type="slidenum">
              <a:rPr lang="en-US" altLang="en-US" smtClean="0"/>
              <a:pPr/>
              <a:t>‹#›</a:t>
            </a:fld>
            <a:endParaRPr lang="en-US" altLang="en-US"/>
          </a:p>
        </p:txBody>
      </p:sp>
    </p:spTree>
    <p:extLst>
      <p:ext uri="{BB962C8B-B14F-4D97-AF65-F5344CB8AC3E}">
        <p14:creationId xmlns:p14="http://schemas.microsoft.com/office/powerpoint/2010/main" val="3392209180"/>
      </p:ext>
    </p:extLst>
  </p:cSld>
  <p:clrMapOvr>
    <a:masterClrMapping/>
  </p:clrMapOvr>
  <p:transition spd="slow">
    <p:push dir="u"/>
  </p:transition>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pPr>
              <a:defRPr/>
            </a:pPr>
            <a:r>
              <a:rPr lang="en-US"/>
              <a:t>CBMS2006</a:t>
            </a:r>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pPr>
              <a:defRPr/>
            </a:pPr>
            <a:fld id="{2D64DA4E-124B-4F59-8B77-EA624AEBA99E}" type="datetime1">
              <a:rPr lang="en-US" smtClean="0"/>
              <a:pPr>
                <a:defRPr/>
              </a:pPr>
              <a:t>08-Apr-21</a:t>
            </a:fld>
            <a:endParaRPr 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FB18CBEF-4ABE-433E-A608-2BF0E1D60E3C}" type="slidenum">
              <a:rPr lang="en-US" altLang="en-US" smtClean="0"/>
              <a:pPr/>
              <a:t>‹#›</a:t>
            </a:fld>
            <a:endParaRPr lang="en-US" altLang="en-US"/>
          </a:p>
        </p:txBody>
      </p:sp>
    </p:spTree>
    <p:extLst>
      <p:ext uri="{BB962C8B-B14F-4D97-AF65-F5344CB8AC3E}">
        <p14:creationId xmlns:p14="http://schemas.microsoft.com/office/powerpoint/2010/main" val="273204864"/>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Lst>
  <p:transition spd="slow">
    <p:push dir="u"/>
  </p:transition>
  <p:hf hdr="0"/>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21.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2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6.bin"/><Relationship Id="rId18" Type="http://schemas.openxmlformats.org/officeDocument/2006/relationships/image" Target="../media/image46.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43.wmf"/><Relationship Id="rId17" Type="http://schemas.openxmlformats.org/officeDocument/2006/relationships/oleObject" Target="../embeddings/oleObject8.bin"/><Relationship Id="rId2" Type="http://schemas.openxmlformats.org/officeDocument/2006/relationships/notesSlide" Target="../notesSlides/notesSlide31.xml"/><Relationship Id="rId16" Type="http://schemas.openxmlformats.org/officeDocument/2006/relationships/image" Target="../media/image45.wmf"/><Relationship Id="rId20" Type="http://schemas.openxmlformats.org/officeDocument/2006/relationships/image" Target="../media/image47.wmf"/><Relationship Id="rId1" Type="http://schemas.openxmlformats.org/officeDocument/2006/relationships/slideLayout" Target="../slideLayouts/slideLayout2.xml"/><Relationship Id="rId6" Type="http://schemas.openxmlformats.org/officeDocument/2006/relationships/image" Target="../media/image40.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2.wmf"/><Relationship Id="rId19" Type="http://schemas.openxmlformats.org/officeDocument/2006/relationships/oleObject" Target="../embeddings/oleObject9.bin"/><Relationship Id="rId4" Type="http://schemas.openxmlformats.org/officeDocument/2006/relationships/image" Target="../media/image39.wmf"/><Relationship Id="rId9" Type="http://schemas.openxmlformats.org/officeDocument/2006/relationships/oleObject" Target="../embeddings/oleObject4.bin"/><Relationship Id="rId14" Type="http://schemas.openxmlformats.org/officeDocument/2006/relationships/image" Target="../media/image44.wmf"/></Relationships>
</file>

<file path=ppt/slides/_rels/slide33.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52.w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9.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drive.google.com/file/d/1GJ8C0EGuod8kexmAzOu4jiabeTStKztF/view?usp=sharing" TargetMode="External"/><Relationship Id="rId5" Type="http://schemas.openxmlformats.org/officeDocument/2006/relationships/image" Target="../media/image63.png"/><Relationship Id="rId10" Type="http://schemas.openxmlformats.org/officeDocument/2006/relationships/image" Target="../media/image66.png"/><Relationship Id="rId4" Type="http://schemas.openxmlformats.org/officeDocument/2006/relationships/hyperlink" Target="https://drive.google.com/drive/folders/1jD_Teb-Q4UIYSsu9Gb2d52QgdoyI7XVL?usp=sharing" TargetMode="External"/><Relationship Id="rId9" Type="http://schemas.openxmlformats.org/officeDocument/2006/relationships/hyperlink" Target="https://drive.google.com/file/d/16pMI7PUUk8kQ1tvTthpOamZqDKCZMkmA/view?usp=shari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4A62DE-A6EC-4B84-B341-843FD392334D}"/>
              </a:ext>
            </a:extLst>
          </p:cNvPr>
          <p:cNvSpPr txBox="1"/>
          <p:nvPr/>
        </p:nvSpPr>
        <p:spPr>
          <a:xfrm>
            <a:off x="3581400" y="2209800"/>
            <a:ext cx="5562600" cy="4308872"/>
          </a:xfrm>
          <a:prstGeom prst="rect">
            <a:avLst/>
          </a:prstGeom>
          <a:noFill/>
        </p:spPr>
        <p:txBody>
          <a:bodyPr wrap="square" rtlCol="0">
            <a:spAutoFit/>
          </a:bodyPr>
          <a:lstStyle/>
          <a:p>
            <a:r>
              <a:rPr lang="en-US" sz="4800" dirty="0">
                <a:latin typeface="Comic Sans MS" panose="030F0702030302020204" pitchFamily="66" charset="0"/>
              </a:rPr>
              <a:t>Predicting the Risk of Attaining Breast Cancer</a:t>
            </a:r>
          </a:p>
          <a:p>
            <a:endParaRPr lang="en-US" sz="4800" dirty="0">
              <a:latin typeface="Comic Sans MS" panose="030F0702030302020204" pitchFamily="66" charset="0"/>
            </a:endParaRPr>
          </a:p>
          <a:p>
            <a:endParaRPr lang="en-US" sz="4800" dirty="0">
              <a:latin typeface="Comic Sans MS" panose="030F0702030302020204" pitchFamily="66" charset="0"/>
            </a:endParaRPr>
          </a:p>
          <a:p>
            <a:pPr algn="r"/>
            <a:r>
              <a:rPr lang="en-US" sz="1700" dirty="0"/>
              <a:t>A Project by </a:t>
            </a:r>
          </a:p>
          <a:p>
            <a:pPr algn="r"/>
            <a:r>
              <a:rPr lang="en-US" sz="1700" dirty="0"/>
              <a:t>Flame Empire</a:t>
            </a:r>
          </a:p>
        </p:txBody>
      </p:sp>
    </p:spTree>
    <p:extLst>
      <p:ext uri="{BB962C8B-B14F-4D97-AF65-F5344CB8AC3E}">
        <p14:creationId xmlns:p14="http://schemas.microsoft.com/office/powerpoint/2010/main" val="13390141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5">
            <a:extLst>
              <a:ext uri="{FF2B5EF4-FFF2-40B4-BE49-F238E27FC236}">
                <a16:creationId xmlns:a16="http://schemas.microsoft.com/office/drawing/2014/main" id="{84B0996A-1925-4BBA-8A6D-588FB2E2F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0" y="1619250"/>
            <a:ext cx="23812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1" descr="Large confetti">
            <a:extLst>
              <a:ext uri="{FF2B5EF4-FFF2-40B4-BE49-F238E27FC236}">
                <a16:creationId xmlns:a16="http://schemas.microsoft.com/office/drawing/2014/main" id="{1D8F05C4-D629-4584-9969-693BE5687D98}"/>
              </a:ext>
            </a:extLst>
          </p:cNvPr>
          <p:cNvSpPr>
            <a:spLocks noGrp="1"/>
          </p:cNvSpPr>
          <p:nvPr>
            <p:ph type="title"/>
          </p:nvPr>
        </p:nvSpPr>
        <p:spPr/>
        <p:txBody>
          <a:bodyPr>
            <a:normAutofit/>
          </a:bodyPr>
          <a:lstStyle/>
          <a:p>
            <a:r>
              <a:rPr lang="en-US" altLang="en-US" sz="4800">
                <a:latin typeface="Comic Sans MS" panose="030F0702030302020204" pitchFamily="66" charset="0"/>
              </a:rPr>
              <a:t>Three Types of Vessels</a:t>
            </a:r>
          </a:p>
        </p:txBody>
      </p:sp>
      <p:sp>
        <p:nvSpPr>
          <p:cNvPr id="13316" name="Slide Number Placeholder 5">
            <a:extLst>
              <a:ext uri="{FF2B5EF4-FFF2-40B4-BE49-F238E27FC236}">
                <a16:creationId xmlns:a16="http://schemas.microsoft.com/office/drawing/2014/main" id="{FE8488A8-2922-4C15-9AAB-0A6B90A511A4}"/>
              </a:ext>
            </a:extLst>
          </p:cNvPr>
          <p:cNvSpPr>
            <a:spLocks noGrp="1"/>
          </p:cNvSpPr>
          <p:nvPr>
            <p:ph type="sldNum" sz="quarter" idx="12"/>
          </p:nvPr>
        </p:nvSpPr>
        <p:spPr>
          <a:xfrm>
            <a:off x="8216900" y="6324600"/>
            <a:ext cx="533400" cy="609600"/>
          </a:xfrm>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4F4AD2C-A5D0-4518-8BE9-A2A5A49C4D68}" type="slidenum">
              <a:rPr lang="en-US" altLang="en-US" sz="1400">
                <a:solidFill>
                  <a:schemeClr val="bg1"/>
                </a:solidFill>
              </a:rPr>
              <a:pPr eaLnBrk="1" hangingPunct="1"/>
              <a:t>10</a:t>
            </a:fld>
            <a:endParaRPr lang="en-US" altLang="en-US" sz="1400">
              <a:solidFill>
                <a:schemeClr val="bg1"/>
              </a:solidFill>
            </a:endParaRPr>
          </a:p>
        </p:txBody>
      </p:sp>
      <p:grpSp>
        <p:nvGrpSpPr>
          <p:cNvPr id="2" name="Group 46">
            <a:extLst>
              <a:ext uri="{FF2B5EF4-FFF2-40B4-BE49-F238E27FC236}">
                <a16:creationId xmlns:a16="http://schemas.microsoft.com/office/drawing/2014/main" id="{C9F4C982-AA83-44B9-B424-FB8C1254B8BB}"/>
              </a:ext>
            </a:extLst>
          </p:cNvPr>
          <p:cNvGrpSpPr>
            <a:grpSpLocks/>
          </p:cNvGrpSpPr>
          <p:nvPr/>
        </p:nvGrpSpPr>
        <p:grpSpPr bwMode="auto">
          <a:xfrm>
            <a:off x="595313" y="4797425"/>
            <a:ext cx="1371600" cy="1793875"/>
            <a:chOff x="990600" y="4683125"/>
            <a:chExt cx="1371600" cy="1793875"/>
          </a:xfrm>
        </p:grpSpPr>
        <p:pic>
          <p:nvPicPr>
            <p:cNvPr id="13358" name="Picture 2" descr="C:\Users\Kien\AppData\Local\Microsoft\Windows\Temporary Internet Files\Content.IE5\A5L5SOUJ\MCj04316360000[1].png">
              <a:extLst>
                <a:ext uri="{FF2B5EF4-FFF2-40B4-BE49-F238E27FC236}">
                  <a16:creationId xmlns:a16="http://schemas.microsoft.com/office/drawing/2014/main" id="{8B9614D1-9596-40C9-B25C-65354E81D2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1054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9">
              <a:extLst>
                <a:ext uri="{FF2B5EF4-FFF2-40B4-BE49-F238E27FC236}">
                  <a16:creationId xmlns:a16="http://schemas.microsoft.com/office/drawing/2014/main" id="{92968DCA-CF23-41AB-8DB2-D804040C9B32}"/>
                </a:ext>
              </a:extLst>
            </p:cNvPr>
            <p:cNvGrpSpPr>
              <a:grpSpLocks/>
            </p:cNvGrpSpPr>
            <p:nvPr/>
          </p:nvGrpSpPr>
          <p:grpSpPr bwMode="auto">
            <a:xfrm rot="5400000">
              <a:off x="1232694" y="4898231"/>
              <a:ext cx="803275" cy="373063"/>
              <a:chOff x="3758282" y="385338"/>
              <a:chExt cx="318276" cy="372323"/>
            </a:xfrm>
            <a:solidFill>
              <a:srgbClr val="FF9900"/>
            </a:solidFill>
          </p:grpSpPr>
          <p:sp>
            <p:nvSpPr>
              <p:cNvPr id="41" name="Right Arrow 40">
                <a:extLst>
                  <a:ext uri="{FF2B5EF4-FFF2-40B4-BE49-F238E27FC236}">
                    <a16:creationId xmlns:a16="http://schemas.microsoft.com/office/drawing/2014/main" id="{4EE780C6-4D58-41DE-B3AB-14938C15180B}"/>
                  </a:ext>
                </a:extLst>
              </p:cNvPr>
              <p:cNvSpPr/>
              <p:nvPr/>
            </p:nvSpPr>
            <p:spPr>
              <a:xfrm>
                <a:off x="3758282" y="385338"/>
                <a:ext cx="318276" cy="372323"/>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Right Arrow 4">
                <a:extLst>
                  <a:ext uri="{FF2B5EF4-FFF2-40B4-BE49-F238E27FC236}">
                    <a16:creationId xmlns:a16="http://schemas.microsoft.com/office/drawing/2014/main" id="{3EFD89C7-5BC7-4DB5-975F-CDEF5EE51E75}"/>
                  </a:ext>
                </a:extLst>
              </p:cNvPr>
              <p:cNvSpPr/>
              <p:nvPr/>
            </p:nvSpPr>
            <p:spPr>
              <a:xfrm>
                <a:off x="3758282" y="459803"/>
                <a:ext cx="222667" cy="223393"/>
              </a:xfrm>
              <a:prstGeom prst="rect">
                <a:avLst/>
              </a:prstGeom>
              <a:grpFill/>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755650">
                  <a:lnSpc>
                    <a:spcPct val="90000"/>
                  </a:lnSpc>
                  <a:spcAft>
                    <a:spcPct val="35000"/>
                  </a:spcAft>
                  <a:defRPr/>
                </a:pPr>
                <a:endParaRPr lang="en-US" sz="1700"/>
              </a:p>
            </p:txBody>
          </p:sp>
        </p:grpSp>
        <p:sp>
          <p:nvSpPr>
            <p:cNvPr id="15408" name="TextBox 43">
              <a:extLst>
                <a:ext uri="{FF2B5EF4-FFF2-40B4-BE49-F238E27FC236}">
                  <a16:creationId xmlns:a16="http://schemas.microsoft.com/office/drawing/2014/main" id="{B8412B82-CEF9-4B46-8AF1-96A5F17FE930}"/>
                </a:ext>
              </a:extLst>
            </p:cNvPr>
            <p:cNvSpPr txBox="1">
              <a:spLocks noChangeArrowheads="1"/>
            </p:cNvSpPr>
            <p:nvPr/>
          </p:nvSpPr>
          <p:spPr bwMode="auto">
            <a:xfrm>
              <a:off x="1143000" y="4800600"/>
              <a:ext cx="1016000" cy="338138"/>
            </a:xfrm>
            <a:prstGeom prst="rect">
              <a:avLst/>
            </a:prstGeom>
            <a:noFill/>
            <a:ln w="9525">
              <a:noFill/>
              <a:miter lim="800000"/>
              <a:headEnd/>
              <a:tailEnd/>
            </a:ln>
          </p:spPr>
          <p:txBody>
            <a:bodyPr wrap="none">
              <a:spAutoFit/>
            </a:bodyPr>
            <a:lstStyle/>
            <a:p>
              <a:pPr>
                <a:defRPr/>
              </a:pPr>
              <a:r>
                <a:rPr lang="en-US" sz="1600" b="1" dirty="0">
                  <a:solidFill>
                    <a:schemeClr val="tx2">
                      <a:lumMod val="50000"/>
                    </a:schemeClr>
                  </a:solidFill>
                  <a:latin typeface="Comic Sans MS" pitchFamily="66" charset="0"/>
                </a:rPr>
                <a:t>Bacteria</a:t>
              </a:r>
            </a:p>
          </p:txBody>
        </p:sp>
      </p:grpSp>
      <p:grpSp>
        <p:nvGrpSpPr>
          <p:cNvPr id="4" name="Group 39">
            <a:extLst>
              <a:ext uri="{FF2B5EF4-FFF2-40B4-BE49-F238E27FC236}">
                <a16:creationId xmlns:a16="http://schemas.microsoft.com/office/drawing/2014/main" id="{F72BE227-5EDA-44DA-A6C2-72666A1C298E}"/>
              </a:ext>
            </a:extLst>
          </p:cNvPr>
          <p:cNvGrpSpPr>
            <a:grpSpLocks/>
          </p:cNvGrpSpPr>
          <p:nvPr/>
        </p:nvGrpSpPr>
        <p:grpSpPr bwMode="auto">
          <a:xfrm>
            <a:off x="2195513" y="4305300"/>
            <a:ext cx="5348287" cy="1676400"/>
            <a:chOff x="2590800" y="4191000"/>
            <a:chExt cx="5348287" cy="1676400"/>
          </a:xfrm>
        </p:grpSpPr>
        <p:sp>
          <p:nvSpPr>
            <p:cNvPr id="23" name="Oval 4">
              <a:extLst>
                <a:ext uri="{FF2B5EF4-FFF2-40B4-BE49-F238E27FC236}">
                  <a16:creationId xmlns:a16="http://schemas.microsoft.com/office/drawing/2014/main" id="{1564FE88-7F01-4D2D-AB35-68D1D1E55702}"/>
                </a:ext>
              </a:extLst>
            </p:cNvPr>
            <p:cNvSpPr/>
            <p:nvPr/>
          </p:nvSpPr>
          <p:spPr>
            <a:xfrm>
              <a:off x="6867525" y="4533900"/>
              <a:ext cx="939800" cy="914400"/>
            </a:xfrm>
            <a:prstGeom prst="rect">
              <a:avLst/>
            </a:prstGeom>
          </p:spPr>
          <p:style>
            <a:lnRef idx="0">
              <a:scrgbClr r="0" g="0" b="0"/>
            </a:lnRef>
            <a:fillRef idx="0">
              <a:scrgbClr r="0" g="0" b="0"/>
            </a:fillRef>
            <a:effectRef idx="0">
              <a:scrgbClr r="0" g="0" b="0"/>
            </a:effectRef>
            <a:fontRef idx="minor">
              <a:schemeClr val="lt1"/>
            </a:fontRef>
          </p:style>
          <p:txBody>
            <a:bodyPr lIns="24765" tIns="24765" rIns="24765" bIns="24765" spcCol="1270" anchor="ctr"/>
            <a:lstStyle/>
            <a:p>
              <a:pPr algn="ctr" defTabSz="1733550">
                <a:lnSpc>
                  <a:spcPct val="90000"/>
                </a:lnSpc>
                <a:spcAft>
                  <a:spcPct val="35000"/>
                </a:spcAft>
                <a:defRPr/>
              </a:pPr>
              <a:endParaRPr lang="en-US" sz="3900"/>
            </a:p>
          </p:txBody>
        </p:sp>
        <p:sp>
          <p:nvSpPr>
            <p:cNvPr id="38" name="Right Arrow 37">
              <a:extLst>
                <a:ext uri="{FF2B5EF4-FFF2-40B4-BE49-F238E27FC236}">
                  <a16:creationId xmlns:a16="http://schemas.microsoft.com/office/drawing/2014/main" id="{B5FF3528-5973-4593-A1D0-1F4F5C366485}"/>
                </a:ext>
              </a:extLst>
            </p:cNvPr>
            <p:cNvSpPr/>
            <p:nvPr/>
          </p:nvSpPr>
          <p:spPr bwMode="auto">
            <a:xfrm rot="20822302">
              <a:off x="4449729" y="4931463"/>
              <a:ext cx="1901364" cy="484632"/>
            </a:xfrm>
            <a:prstGeom prst="rightArrow">
              <a:avLst/>
            </a:prstGeom>
            <a:solidFill>
              <a:schemeClr val="accent2">
                <a:lumMod val="20000"/>
                <a:lumOff val="80000"/>
              </a:schemeClr>
            </a:solidFill>
            <a:ln w="9525" cap="flat" cmpd="sng" algn="ctr">
              <a:noFill/>
              <a:prstDash val="solid"/>
              <a:round/>
              <a:headEnd type="none" w="med" len="med"/>
              <a:tailEnd type="none" w="med" len="med"/>
            </a:ln>
            <a:effectLst>
              <a:innerShdw blurRad="114300">
                <a:prstClr val="black"/>
              </a:innerShdw>
            </a:effectLst>
          </p:spPr>
          <p:txBody>
            <a:bodyPr wrap="none"/>
            <a:lstStyle/>
            <a:p>
              <a:pPr>
                <a:defRPr/>
              </a:pPr>
              <a:endParaRPr lang="en-US"/>
            </a:p>
          </p:txBody>
        </p:sp>
        <p:sp>
          <p:nvSpPr>
            <p:cNvPr id="46" name="TextBox 45">
              <a:extLst>
                <a:ext uri="{FF2B5EF4-FFF2-40B4-BE49-F238E27FC236}">
                  <a16:creationId xmlns:a16="http://schemas.microsoft.com/office/drawing/2014/main" id="{B00FADD8-5D49-4743-AD55-D1780CB72348}"/>
                </a:ext>
              </a:extLst>
            </p:cNvPr>
            <p:cNvSpPr txBox="1"/>
            <p:nvPr/>
          </p:nvSpPr>
          <p:spPr>
            <a:xfrm rot="20946879">
              <a:off x="4543425" y="5046663"/>
              <a:ext cx="1419225" cy="339725"/>
            </a:xfrm>
            <a:prstGeom prst="rect">
              <a:avLst/>
            </a:prstGeom>
            <a:noFill/>
          </p:spPr>
          <p:txBody>
            <a:bodyPr wrap="none">
              <a:spAutoFit/>
            </a:bodyPr>
            <a:lstStyle/>
            <a:p>
              <a:pPr>
                <a:defRPr/>
              </a:pPr>
              <a:r>
                <a:rPr lang="en-US" sz="1600" b="1" dirty="0">
                  <a:solidFill>
                    <a:schemeClr val="accent1">
                      <a:lumMod val="50000"/>
                    </a:schemeClr>
                  </a:solidFill>
                  <a:latin typeface="Comic Sans MS" pitchFamily="66" charset="0"/>
                </a:rPr>
                <a:t>Nourishment</a:t>
              </a:r>
            </a:p>
          </p:txBody>
        </p:sp>
        <p:sp>
          <p:nvSpPr>
            <p:cNvPr id="51" name="Rounded Rectangle 50">
              <a:extLst>
                <a:ext uri="{FF2B5EF4-FFF2-40B4-BE49-F238E27FC236}">
                  <a16:creationId xmlns:a16="http://schemas.microsoft.com/office/drawing/2014/main" id="{A8BA8F84-AA11-4B1C-9FD7-474995E8D60E}"/>
                </a:ext>
              </a:extLst>
            </p:cNvPr>
            <p:cNvSpPr/>
            <p:nvPr/>
          </p:nvSpPr>
          <p:spPr bwMode="auto">
            <a:xfrm>
              <a:off x="2819400" y="4953000"/>
              <a:ext cx="1600200" cy="914400"/>
            </a:xfrm>
            <a:prstGeom prst="roundRect">
              <a:avLst/>
            </a:prstGeom>
            <a:solidFill>
              <a:schemeClr val="accent1"/>
            </a:solidFill>
            <a:ln w="9525" cap="flat" cmpd="sng" algn="ctr">
              <a:noFill/>
              <a:prstDash val="solid"/>
              <a:round/>
              <a:headEnd type="none" w="med" len="med"/>
              <a:tailEnd type="none" w="med" len="med"/>
            </a:ln>
            <a:effectLst>
              <a:innerShdw blurRad="114300">
                <a:prstClr val="black"/>
              </a:innerShdw>
            </a:effectLst>
          </p:spPr>
          <p:txBody>
            <a:bodyPr wrap="none" anchor="ctr" anchorCtr="1"/>
            <a:lstStyle/>
            <a:p>
              <a:pPr algn="ctr">
                <a:defRPr/>
              </a:pPr>
              <a:r>
                <a:rPr lang="en-US" b="1" dirty="0">
                  <a:solidFill>
                    <a:srgbClr val="7030A0"/>
                  </a:solidFill>
                  <a:latin typeface="Arial" pitchFamily="34" charset="0"/>
                  <a:cs typeface="Arial" pitchFamily="34" charset="0"/>
                </a:rPr>
                <a:t>Blood</a:t>
              </a:r>
            </a:p>
            <a:p>
              <a:pPr algn="ctr">
                <a:defRPr/>
              </a:pPr>
              <a:r>
                <a:rPr lang="en-US" b="1" dirty="0">
                  <a:solidFill>
                    <a:srgbClr val="7030A0"/>
                  </a:solidFill>
                  <a:latin typeface="Arial" pitchFamily="34" charset="0"/>
                  <a:cs typeface="Arial" pitchFamily="34" charset="0"/>
                </a:rPr>
                <a:t>Vessels</a:t>
              </a:r>
            </a:p>
          </p:txBody>
        </p:sp>
        <p:pic>
          <p:nvPicPr>
            <p:cNvPr id="13355" name="Picture 3" descr="C:\Users\Kien\AppData\Local\Microsoft\Windows\Temporary Internet Files\Content.IE5\A5L5SOUJ\MPj03902370000[1].jpg">
              <a:extLst>
                <a:ext uri="{FF2B5EF4-FFF2-40B4-BE49-F238E27FC236}">
                  <a16:creationId xmlns:a16="http://schemas.microsoft.com/office/drawing/2014/main" id="{5FF12D94-E238-419B-AC90-6ABAFD7A8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191000"/>
              <a:ext cx="1462087"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4" name="TextBox 54">
              <a:extLst>
                <a:ext uri="{FF2B5EF4-FFF2-40B4-BE49-F238E27FC236}">
                  <a16:creationId xmlns:a16="http://schemas.microsoft.com/office/drawing/2014/main" id="{7884D9C9-B43A-466F-86C6-F60313544709}"/>
                </a:ext>
              </a:extLst>
            </p:cNvPr>
            <p:cNvSpPr txBox="1">
              <a:spLocks noChangeArrowheads="1"/>
            </p:cNvSpPr>
            <p:nvPr/>
          </p:nvSpPr>
          <p:spPr bwMode="auto">
            <a:xfrm>
              <a:off x="6756400" y="5224463"/>
              <a:ext cx="962025" cy="338137"/>
            </a:xfrm>
            <a:prstGeom prst="rect">
              <a:avLst/>
            </a:prstGeom>
            <a:noFill/>
            <a:ln w="9525">
              <a:noFill/>
              <a:miter lim="800000"/>
              <a:headEnd/>
              <a:tailEnd/>
            </a:ln>
          </p:spPr>
          <p:txBody>
            <a:bodyPr wrap="none">
              <a:spAutoFit/>
            </a:bodyPr>
            <a:lstStyle/>
            <a:p>
              <a:pPr>
                <a:defRPr/>
              </a:pPr>
              <a:r>
                <a:rPr lang="en-US" sz="1600" b="1" dirty="0">
                  <a:solidFill>
                    <a:schemeClr val="tx2">
                      <a:lumMod val="50000"/>
                    </a:schemeClr>
                  </a:solidFill>
                  <a:latin typeface="Comic Sans MS" pitchFamily="66" charset="0"/>
                </a:rPr>
                <a:t>Cell life</a:t>
              </a:r>
            </a:p>
          </p:txBody>
        </p:sp>
        <p:sp>
          <p:nvSpPr>
            <p:cNvPr id="58" name="8-Point Star 57">
              <a:extLst>
                <a:ext uri="{FF2B5EF4-FFF2-40B4-BE49-F238E27FC236}">
                  <a16:creationId xmlns:a16="http://schemas.microsoft.com/office/drawing/2014/main" id="{0BECAB77-4812-4A5B-883F-85D8AF455652}"/>
                </a:ext>
              </a:extLst>
            </p:cNvPr>
            <p:cNvSpPr/>
            <p:nvPr/>
          </p:nvSpPr>
          <p:spPr bwMode="auto">
            <a:xfrm>
              <a:off x="2590800" y="4724400"/>
              <a:ext cx="533400" cy="533400"/>
            </a:xfrm>
            <a:prstGeom prst="star8">
              <a:avLst/>
            </a:prstGeom>
            <a:solidFill>
              <a:schemeClr val="tx1">
                <a:lumMod val="50000"/>
                <a:lumOff val="50000"/>
              </a:schemeClr>
            </a:solidFill>
            <a:ln w="9525" cap="flat" cmpd="sng" algn="ctr">
              <a:noFill/>
              <a:prstDash val="solid"/>
              <a:round/>
              <a:headEnd type="none" w="med" len="med"/>
              <a:tailEnd type="none" w="med" len="med"/>
            </a:ln>
            <a:effectLst/>
          </p:spPr>
          <p:txBody>
            <a:bodyPr wrap="none" anchor="ctr" anchorCtr="1"/>
            <a:lstStyle/>
            <a:p>
              <a:pPr>
                <a:defRPr/>
              </a:pPr>
              <a:r>
                <a:rPr lang="en-US" dirty="0">
                  <a:solidFill>
                    <a:schemeClr val="tx1">
                      <a:lumMod val="10000"/>
                      <a:lumOff val="90000"/>
                    </a:schemeClr>
                  </a:solidFill>
                  <a:latin typeface="Arial" pitchFamily="34" charset="0"/>
                  <a:cs typeface="Arial" pitchFamily="34" charset="0"/>
                </a:rPr>
                <a:t>2</a:t>
              </a:r>
            </a:p>
          </p:txBody>
        </p:sp>
      </p:grpSp>
      <p:grpSp>
        <p:nvGrpSpPr>
          <p:cNvPr id="5" name="Group 42">
            <a:extLst>
              <a:ext uri="{FF2B5EF4-FFF2-40B4-BE49-F238E27FC236}">
                <a16:creationId xmlns:a16="http://schemas.microsoft.com/office/drawing/2014/main" id="{2EB3D4B7-7E0D-41DD-B38E-7143A645D6B8}"/>
              </a:ext>
            </a:extLst>
          </p:cNvPr>
          <p:cNvGrpSpPr>
            <a:grpSpLocks/>
          </p:cNvGrpSpPr>
          <p:nvPr/>
        </p:nvGrpSpPr>
        <p:grpSpPr bwMode="auto">
          <a:xfrm>
            <a:off x="366713" y="3467100"/>
            <a:ext cx="5588000" cy="1219200"/>
            <a:chOff x="762000" y="3352800"/>
            <a:chExt cx="5588466" cy="1219200"/>
          </a:xfrm>
        </p:grpSpPr>
        <p:sp>
          <p:nvSpPr>
            <p:cNvPr id="37" name="Right Arrow 36">
              <a:extLst>
                <a:ext uri="{FF2B5EF4-FFF2-40B4-BE49-F238E27FC236}">
                  <a16:creationId xmlns:a16="http://schemas.microsoft.com/office/drawing/2014/main" id="{EA973AE4-2C6A-4675-BC86-65FC962F119E}"/>
                </a:ext>
              </a:extLst>
            </p:cNvPr>
            <p:cNvSpPr/>
            <p:nvPr/>
          </p:nvSpPr>
          <p:spPr bwMode="auto">
            <a:xfrm rot="11511164">
              <a:off x="4449102" y="4084676"/>
              <a:ext cx="1901364" cy="484632"/>
            </a:xfrm>
            <a:prstGeom prst="rightArrow">
              <a:avLst/>
            </a:prstGeom>
            <a:solidFill>
              <a:schemeClr val="accent2">
                <a:lumMod val="20000"/>
                <a:lumOff val="80000"/>
              </a:schemeClr>
            </a:solidFill>
            <a:ln w="9525" cap="flat" cmpd="sng" algn="ctr">
              <a:noFill/>
              <a:prstDash val="solid"/>
              <a:round/>
              <a:headEnd type="none" w="med" len="med"/>
              <a:tailEnd type="none" w="med" len="med"/>
            </a:ln>
            <a:effectLst>
              <a:innerShdw blurRad="114300">
                <a:prstClr val="black"/>
              </a:innerShdw>
            </a:effectLst>
          </p:spPr>
          <p:txBody>
            <a:bodyPr wrap="none"/>
            <a:lstStyle/>
            <a:p>
              <a:pPr>
                <a:defRPr/>
              </a:pPr>
              <a:endParaRPr lang="en-US"/>
            </a:p>
          </p:txBody>
        </p:sp>
        <p:sp>
          <p:nvSpPr>
            <p:cNvPr id="45" name="TextBox 44">
              <a:extLst>
                <a:ext uri="{FF2B5EF4-FFF2-40B4-BE49-F238E27FC236}">
                  <a16:creationId xmlns:a16="http://schemas.microsoft.com/office/drawing/2014/main" id="{B675AD8C-D8B7-47EF-95F0-CB6B8AF0229F}"/>
                </a:ext>
              </a:extLst>
            </p:cNvPr>
            <p:cNvSpPr txBox="1"/>
            <p:nvPr/>
          </p:nvSpPr>
          <p:spPr>
            <a:xfrm rot="611430">
              <a:off x="4529451" y="4157663"/>
              <a:ext cx="1757510" cy="338137"/>
            </a:xfrm>
            <a:prstGeom prst="rect">
              <a:avLst/>
            </a:prstGeom>
            <a:noFill/>
          </p:spPr>
          <p:txBody>
            <a:bodyPr wrap="none">
              <a:spAutoFit/>
            </a:bodyPr>
            <a:lstStyle/>
            <a:p>
              <a:pPr>
                <a:defRPr/>
              </a:pPr>
              <a:r>
                <a:rPr lang="en-US" sz="1600" b="1" dirty="0">
                  <a:solidFill>
                    <a:schemeClr val="accent1">
                      <a:lumMod val="50000"/>
                    </a:schemeClr>
                  </a:solidFill>
                  <a:latin typeface="Comic Sans MS" pitchFamily="66" charset="0"/>
                </a:rPr>
                <a:t>Waste products</a:t>
              </a:r>
            </a:p>
          </p:txBody>
        </p:sp>
        <p:sp>
          <p:nvSpPr>
            <p:cNvPr id="50" name="Rounded Rectangle 49">
              <a:extLst>
                <a:ext uri="{FF2B5EF4-FFF2-40B4-BE49-F238E27FC236}">
                  <a16:creationId xmlns:a16="http://schemas.microsoft.com/office/drawing/2014/main" id="{6EBA1785-BC84-4792-8CB4-DEB076CA66BB}"/>
                </a:ext>
              </a:extLst>
            </p:cNvPr>
            <p:cNvSpPr/>
            <p:nvPr/>
          </p:nvSpPr>
          <p:spPr bwMode="auto">
            <a:xfrm>
              <a:off x="762000" y="3657600"/>
              <a:ext cx="1600200" cy="914400"/>
            </a:xfrm>
            <a:prstGeom prst="roundRect">
              <a:avLst/>
            </a:prstGeom>
            <a:solidFill>
              <a:schemeClr val="accent1"/>
            </a:solidFill>
            <a:ln w="9525" cap="flat" cmpd="sng" algn="ctr">
              <a:noFill/>
              <a:prstDash val="solid"/>
              <a:round/>
              <a:headEnd type="none" w="med" len="med"/>
              <a:tailEnd type="none" w="med" len="med"/>
            </a:ln>
            <a:effectLst>
              <a:innerShdw blurRad="114300">
                <a:prstClr val="black"/>
              </a:innerShdw>
            </a:effectLst>
          </p:spPr>
          <p:txBody>
            <a:bodyPr wrap="none" anchor="ctr" anchorCtr="1"/>
            <a:lstStyle/>
            <a:p>
              <a:pPr algn="ctr">
                <a:defRPr/>
              </a:pPr>
              <a:r>
                <a:rPr lang="en-US" b="1" dirty="0">
                  <a:latin typeface="Arial" pitchFamily="34" charset="0"/>
                  <a:cs typeface="Arial" pitchFamily="34" charset="0"/>
                </a:rPr>
                <a:t>Lymph</a:t>
              </a:r>
            </a:p>
            <a:p>
              <a:pPr algn="ctr">
                <a:defRPr/>
              </a:pPr>
              <a:r>
                <a:rPr lang="en-US" b="1" dirty="0">
                  <a:latin typeface="Arial" pitchFamily="34" charset="0"/>
                  <a:cs typeface="Arial" pitchFamily="34" charset="0"/>
                </a:rPr>
                <a:t>Nodes</a:t>
              </a:r>
            </a:p>
          </p:txBody>
        </p:sp>
        <p:sp>
          <p:nvSpPr>
            <p:cNvPr id="52" name="Rounded Rectangle 51">
              <a:extLst>
                <a:ext uri="{FF2B5EF4-FFF2-40B4-BE49-F238E27FC236}">
                  <a16:creationId xmlns:a16="http://schemas.microsoft.com/office/drawing/2014/main" id="{00F4E175-2E62-4A00-A625-46F1F10C36E1}"/>
                </a:ext>
              </a:extLst>
            </p:cNvPr>
            <p:cNvSpPr/>
            <p:nvPr/>
          </p:nvSpPr>
          <p:spPr bwMode="auto">
            <a:xfrm>
              <a:off x="2819400" y="3657600"/>
              <a:ext cx="1600200" cy="914400"/>
            </a:xfrm>
            <a:prstGeom prst="roundRect">
              <a:avLst/>
            </a:prstGeom>
            <a:solidFill>
              <a:schemeClr val="accent1"/>
            </a:solidFill>
            <a:ln w="9525" cap="flat" cmpd="sng" algn="ctr">
              <a:noFill/>
              <a:prstDash val="solid"/>
              <a:round/>
              <a:headEnd type="none" w="med" len="med"/>
              <a:tailEnd type="none" w="med" len="med"/>
            </a:ln>
            <a:effectLst>
              <a:innerShdw blurRad="114300">
                <a:prstClr val="black"/>
              </a:innerShdw>
            </a:effectLst>
          </p:spPr>
          <p:txBody>
            <a:bodyPr wrap="none" anchor="ctr" anchorCtr="1"/>
            <a:lstStyle/>
            <a:p>
              <a:pPr algn="ctr">
                <a:defRPr/>
              </a:pPr>
              <a:r>
                <a:rPr lang="en-US" b="1" dirty="0">
                  <a:solidFill>
                    <a:srgbClr val="7030A0"/>
                  </a:solidFill>
                  <a:latin typeface="Arial" pitchFamily="34" charset="0"/>
                  <a:cs typeface="Arial" pitchFamily="34" charset="0"/>
                </a:rPr>
                <a:t>Lymph</a:t>
              </a:r>
            </a:p>
            <a:p>
              <a:pPr algn="ctr">
                <a:defRPr/>
              </a:pPr>
              <a:r>
                <a:rPr lang="en-US" b="1" dirty="0">
                  <a:solidFill>
                    <a:srgbClr val="7030A0"/>
                  </a:solidFill>
                  <a:latin typeface="Arial" pitchFamily="34" charset="0"/>
                  <a:cs typeface="Arial" pitchFamily="34" charset="0"/>
                </a:rPr>
                <a:t>Vessels</a:t>
              </a:r>
            </a:p>
          </p:txBody>
        </p:sp>
        <p:sp>
          <p:nvSpPr>
            <p:cNvPr id="57" name="8-Point Star 56">
              <a:extLst>
                <a:ext uri="{FF2B5EF4-FFF2-40B4-BE49-F238E27FC236}">
                  <a16:creationId xmlns:a16="http://schemas.microsoft.com/office/drawing/2014/main" id="{374BD20D-8FF6-4CCB-B466-1D0F17071DF3}"/>
                </a:ext>
              </a:extLst>
            </p:cNvPr>
            <p:cNvSpPr/>
            <p:nvPr/>
          </p:nvSpPr>
          <p:spPr bwMode="auto">
            <a:xfrm>
              <a:off x="2590953" y="3352800"/>
              <a:ext cx="533444" cy="533400"/>
            </a:xfrm>
            <a:prstGeom prst="star8">
              <a:avLst/>
            </a:prstGeom>
            <a:solidFill>
              <a:schemeClr val="tx1">
                <a:lumMod val="50000"/>
                <a:lumOff val="50000"/>
              </a:schemeClr>
            </a:solidFill>
            <a:ln w="9525" cap="flat" cmpd="sng" algn="ctr">
              <a:noFill/>
              <a:prstDash val="solid"/>
              <a:round/>
              <a:headEnd type="none" w="med" len="med"/>
              <a:tailEnd type="none" w="med" len="med"/>
            </a:ln>
            <a:effectLst/>
          </p:spPr>
          <p:txBody>
            <a:bodyPr wrap="none" anchor="ctr" anchorCtr="1"/>
            <a:lstStyle/>
            <a:p>
              <a:pPr>
                <a:defRPr/>
              </a:pPr>
              <a:r>
                <a:rPr lang="en-US" dirty="0">
                  <a:solidFill>
                    <a:schemeClr val="tx1">
                      <a:lumMod val="10000"/>
                      <a:lumOff val="90000"/>
                    </a:schemeClr>
                  </a:solidFill>
                  <a:latin typeface="Arial" pitchFamily="34" charset="0"/>
                  <a:cs typeface="Arial" pitchFamily="34" charset="0"/>
                </a:rPr>
                <a:t>3</a:t>
              </a:r>
            </a:p>
          </p:txBody>
        </p:sp>
        <p:sp>
          <p:nvSpPr>
            <p:cNvPr id="69" name="Right Arrow 68">
              <a:extLst>
                <a:ext uri="{FF2B5EF4-FFF2-40B4-BE49-F238E27FC236}">
                  <a16:creationId xmlns:a16="http://schemas.microsoft.com/office/drawing/2014/main" id="{217BF4BF-41F2-4324-A46C-002BB6DECE49}"/>
                </a:ext>
              </a:extLst>
            </p:cNvPr>
            <p:cNvSpPr/>
            <p:nvPr/>
          </p:nvSpPr>
          <p:spPr bwMode="auto">
            <a:xfrm rot="10800000">
              <a:off x="2362333" y="3970338"/>
              <a:ext cx="462001" cy="373062"/>
            </a:xfrm>
            <a:prstGeom prst="rightArrow">
              <a:avLst>
                <a:gd name="adj1" fmla="val 60000"/>
                <a:gd name="adj2" fmla="val 50000"/>
              </a:avLst>
            </a:prstGeom>
            <a:solidFill>
              <a:srgbClr val="FF99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nvGrpSpPr>
          <p:cNvPr id="6" name="Group 38">
            <a:extLst>
              <a:ext uri="{FF2B5EF4-FFF2-40B4-BE49-F238E27FC236}">
                <a16:creationId xmlns:a16="http://schemas.microsoft.com/office/drawing/2014/main" id="{8E41C894-2990-4D8D-B8E4-75C0F9C5EB4B}"/>
              </a:ext>
            </a:extLst>
          </p:cNvPr>
          <p:cNvGrpSpPr>
            <a:grpSpLocks/>
          </p:cNvGrpSpPr>
          <p:nvPr/>
        </p:nvGrpSpPr>
        <p:grpSpPr bwMode="auto">
          <a:xfrm>
            <a:off x="366713" y="2133600"/>
            <a:ext cx="7091362" cy="1181100"/>
            <a:chOff x="762000" y="2019300"/>
            <a:chExt cx="7091362" cy="1181100"/>
          </a:xfrm>
        </p:grpSpPr>
        <p:sp>
          <p:nvSpPr>
            <p:cNvPr id="13" name="TextBox 12">
              <a:extLst>
                <a:ext uri="{FF2B5EF4-FFF2-40B4-BE49-F238E27FC236}">
                  <a16:creationId xmlns:a16="http://schemas.microsoft.com/office/drawing/2014/main" id="{78E75334-935E-4ABC-B3EC-743DFC35EACB}"/>
                </a:ext>
              </a:extLst>
            </p:cNvPr>
            <p:cNvSpPr txBox="1"/>
            <p:nvPr/>
          </p:nvSpPr>
          <p:spPr>
            <a:xfrm>
              <a:off x="6858000" y="2463800"/>
              <a:ext cx="995362" cy="584200"/>
            </a:xfrm>
            <a:prstGeom prst="rect">
              <a:avLst/>
            </a:prstGeom>
            <a:noFill/>
          </p:spPr>
          <p:txBody>
            <a:bodyPr wrap="none">
              <a:spAutoFit/>
            </a:bodyPr>
            <a:lstStyle/>
            <a:p>
              <a:pPr>
                <a:defRPr/>
              </a:pPr>
              <a:r>
                <a:rPr lang="en-US" sz="3200" b="1" dirty="0">
                  <a:solidFill>
                    <a:schemeClr val="tx2">
                      <a:lumMod val="50000"/>
                    </a:schemeClr>
                  </a:solidFill>
                  <a:latin typeface="Comic Sans MS" pitchFamily="66" charset="0"/>
                </a:rPr>
                <a:t>Milk</a:t>
              </a:r>
            </a:p>
          </p:txBody>
        </p:sp>
        <p:sp>
          <p:nvSpPr>
            <p:cNvPr id="48" name="Rounded Rectangle 47">
              <a:extLst>
                <a:ext uri="{FF2B5EF4-FFF2-40B4-BE49-F238E27FC236}">
                  <a16:creationId xmlns:a16="http://schemas.microsoft.com/office/drawing/2014/main" id="{26DE370F-BAEC-4B3E-A7CB-218FE885F22D}"/>
                </a:ext>
              </a:extLst>
            </p:cNvPr>
            <p:cNvSpPr/>
            <p:nvPr/>
          </p:nvSpPr>
          <p:spPr bwMode="auto">
            <a:xfrm>
              <a:off x="762000" y="2286000"/>
              <a:ext cx="1600200" cy="914400"/>
            </a:xfrm>
            <a:prstGeom prst="roundRect">
              <a:avLst/>
            </a:prstGeom>
            <a:solidFill>
              <a:schemeClr val="accent1"/>
            </a:solidFill>
            <a:ln w="9525" cap="flat" cmpd="sng" algn="ctr">
              <a:noFill/>
              <a:prstDash val="solid"/>
              <a:round/>
              <a:headEnd type="none" w="med" len="med"/>
              <a:tailEnd type="none" w="med" len="med"/>
            </a:ln>
            <a:effectLst>
              <a:innerShdw blurRad="114300">
                <a:prstClr val="black"/>
              </a:innerShdw>
            </a:effectLst>
          </p:spPr>
          <p:txBody>
            <a:bodyPr wrap="none" anchor="ctr" anchorCtr="1"/>
            <a:lstStyle/>
            <a:p>
              <a:pPr algn="ctr">
                <a:defRPr/>
              </a:pPr>
              <a:r>
                <a:rPr lang="en-US" b="1" dirty="0">
                  <a:latin typeface="Arial" pitchFamily="34" charset="0"/>
                  <a:cs typeface="Arial" pitchFamily="34" charset="0"/>
                </a:rPr>
                <a:t>Lobules</a:t>
              </a:r>
            </a:p>
          </p:txBody>
        </p:sp>
        <p:sp>
          <p:nvSpPr>
            <p:cNvPr id="49" name="Rounded Rectangle 48">
              <a:extLst>
                <a:ext uri="{FF2B5EF4-FFF2-40B4-BE49-F238E27FC236}">
                  <a16:creationId xmlns:a16="http://schemas.microsoft.com/office/drawing/2014/main" id="{F945D9F2-C145-4D13-A720-6925A21FF444}"/>
                </a:ext>
              </a:extLst>
            </p:cNvPr>
            <p:cNvSpPr/>
            <p:nvPr/>
          </p:nvSpPr>
          <p:spPr bwMode="auto">
            <a:xfrm>
              <a:off x="2819400" y="2286000"/>
              <a:ext cx="1600200" cy="914400"/>
            </a:xfrm>
            <a:prstGeom prst="roundRect">
              <a:avLst/>
            </a:prstGeom>
            <a:solidFill>
              <a:schemeClr val="accent1"/>
            </a:solidFill>
            <a:ln w="9525" cap="flat" cmpd="sng" algn="ctr">
              <a:noFill/>
              <a:prstDash val="solid"/>
              <a:round/>
              <a:headEnd type="none" w="med" len="med"/>
              <a:tailEnd type="none" w="med" len="med"/>
            </a:ln>
            <a:effectLst>
              <a:innerShdw blurRad="114300">
                <a:prstClr val="black"/>
              </a:innerShdw>
            </a:effectLst>
          </p:spPr>
          <p:txBody>
            <a:bodyPr wrap="none" anchor="ctr" anchorCtr="1"/>
            <a:lstStyle/>
            <a:p>
              <a:pPr algn="ctr">
                <a:defRPr/>
              </a:pPr>
              <a:r>
                <a:rPr lang="en-US" b="1" dirty="0">
                  <a:solidFill>
                    <a:srgbClr val="7030A0"/>
                  </a:solidFill>
                  <a:latin typeface="Arial" pitchFamily="34" charset="0"/>
                  <a:cs typeface="Arial" pitchFamily="34" charset="0"/>
                </a:rPr>
                <a:t>Ducts</a:t>
              </a:r>
            </a:p>
          </p:txBody>
        </p:sp>
        <p:sp>
          <p:nvSpPr>
            <p:cNvPr id="53" name="Rounded Rectangle 52">
              <a:extLst>
                <a:ext uri="{FF2B5EF4-FFF2-40B4-BE49-F238E27FC236}">
                  <a16:creationId xmlns:a16="http://schemas.microsoft.com/office/drawing/2014/main" id="{09C2C30A-B5C0-406A-918D-D0ECDF674A74}"/>
                </a:ext>
              </a:extLst>
            </p:cNvPr>
            <p:cNvSpPr/>
            <p:nvPr/>
          </p:nvSpPr>
          <p:spPr bwMode="auto">
            <a:xfrm>
              <a:off x="4876800" y="2286000"/>
              <a:ext cx="1600200" cy="914400"/>
            </a:xfrm>
            <a:prstGeom prst="roundRect">
              <a:avLst/>
            </a:prstGeom>
            <a:solidFill>
              <a:schemeClr val="accent1"/>
            </a:solidFill>
            <a:ln w="9525" cap="flat" cmpd="sng" algn="ctr">
              <a:noFill/>
              <a:prstDash val="solid"/>
              <a:round/>
              <a:headEnd type="none" w="med" len="med"/>
              <a:tailEnd type="none" w="med" len="med"/>
            </a:ln>
            <a:effectLst>
              <a:innerShdw blurRad="114300">
                <a:prstClr val="black"/>
              </a:innerShdw>
            </a:effectLst>
          </p:spPr>
          <p:txBody>
            <a:bodyPr wrap="none" anchor="ctr" anchorCtr="1"/>
            <a:lstStyle/>
            <a:p>
              <a:pPr algn="ctr">
                <a:defRPr/>
              </a:pPr>
              <a:r>
                <a:rPr lang="en-US" b="1" dirty="0">
                  <a:latin typeface="Arial" pitchFamily="34" charset="0"/>
                  <a:cs typeface="Arial" pitchFamily="34" charset="0"/>
                </a:rPr>
                <a:t>Nipple</a:t>
              </a:r>
            </a:p>
          </p:txBody>
        </p:sp>
        <p:sp>
          <p:nvSpPr>
            <p:cNvPr id="56" name="8-Point Star 55">
              <a:extLst>
                <a:ext uri="{FF2B5EF4-FFF2-40B4-BE49-F238E27FC236}">
                  <a16:creationId xmlns:a16="http://schemas.microsoft.com/office/drawing/2014/main" id="{C4048C6E-5F42-4B6D-85A7-ED0DBC2543FC}"/>
                </a:ext>
              </a:extLst>
            </p:cNvPr>
            <p:cNvSpPr/>
            <p:nvPr/>
          </p:nvSpPr>
          <p:spPr bwMode="auto">
            <a:xfrm>
              <a:off x="2590800" y="2019300"/>
              <a:ext cx="533400" cy="533400"/>
            </a:xfrm>
            <a:prstGeom prst="star8">
              <a:avLst/>
            </a:prstGeom>
            <a:solidFill>
              <a:schemeClr val="tx1">
                <a:lumMod val="50000"/>
                <a:lumOff val="50000"/>
              </a:schemeClr>
            </a:solidFill>
            <a:ln w="9525" cap="flat" cmpd="sng" algn="ctr">
              <a:noFill/>
              <a:prstDash val="solid"/>
              <a:round/>
              <a:headEnd type="none" w="med" len="med"/>
              <a:tailEnd type="none" w="med" len="med"/>
            </a:ln>
            <a:effectLst/>
          </p:spPr>
          <p:txBody>
            <a:bodyPr wrap="none" anchor="ctr" anchorCtr="1"/>
            <a:lstStyle/>
            <a:p>
              <a:pPr>
                <a:defRPr/>
              </a:pPr>
              <a:r>
                <a:rPr lang="en-US" dirty="0">
                  <a:solidFill>
                    <a:schemeClr val="tx1">
                      <a:lumMod val="10000"/>
                      <a:lumOff val="90000"/>
                    </a:schemeClr>
                  </a:solidFill>
                  <a:latin typeface="Arial" pitchFamily="34" charset="0"/>
                  <a:cs typeface="Arial" pitchFamily="34" charset="0"/>
                </a:rPr>
                <a:t>1</a:t>
              </a:r>
            </a:p>
          </p:txBody>
        </p:sp>
        <p:sp>
          <p:nvSpPr>
            <p:cNvPr id="60" name="Right Arrow 59">
              <a:extLst>
                <a:ext uri="{FF2B5EF4-FFF2-40B4-BE49-F238E27FC236}">
                  <a16:creationId xmlns:a16="http://schemas.microsoft.com/office/drawing/2014/main" id="{17573667-1D4C-4BA3-8FDA-BAE1869DD887}"/>
                </a:ext>
              </a:extLst>
            </p:cNvPr>
            <p:cNvSpPr/>
            <p:nvPr/>
          </p:nvSpPr>
          <p:spPr bwMode="auto">
            <a:xfrm>
              <a:off x="2362200" y="2590800"/>
              <a:ext cx="461962" cy="373063"/>
            </a:xfrm>
            <a:prstGeom prst="rightArrow">
              <a:avLst>
                <a:gd name="adj1" fmla="val 60000"/>
                <a:gd name="adj2" fmla="val 50000"/>
              </a:avLst>
            </a:prstGeom>
            <a:solidFill>
              <a:srgbClr val="FF99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3" name="Right Arrow 62">
              <a:extLst>
                <a:ext uri="{FF2B5EF4-FFF2-40B4-BE49-F238E27FC236}">
                  <a16:creationId xmlns:a16="http://schemas.microsoft.com/office/drawing/2014/main" id="{F8447E73-150F-4BA1-9277-B97F2AC0E71A}"/>
                </a:ext>
              </a:extLst>
            </p:cNvPr>
            <p:cNvSpPr/>
            <p:nvPr/>
          </p:nvSpPr>
          <p:spPr bwMode="auto">
            <a:xfrm>
              <a:off x="4419600" y="2590800"/>
              <a:ext cx="446087" cy="373063"/>
            </a:xfrm>
            <a:prstGeom prst="rightArrow">
              <a:avLst>
                <a:gd name="adj1" fmla="val 60000"/>
                <a:gd name="adj2" fmla="val 50000"/>
              </a:avLst>
            </a:prstGeom>
            <a:solidFill>
              <a:srgbClr val="FF99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2" name="Right Arrow 71">
              <a:extLst>
                <a:ext uri="{FF2B5EF4-FFF2-40B4-BE49-F238E27FC236}">
                  <a16:creationId xmlns:a16="http://schemas.microsoft.com/office/drawing/2014/main" id="{D4D48634-3819-4853-973A-4F35610F2680}"/>
                </a:ext>
              </a:extLst>
            </p:cNvPr>
            <p:cNvSpPr/>
            <p:nvPr/>
          </p:nvSpPr>
          <p:spPr bwMode="auto">
            <a:xfrm>
              <a:off x="6477000" y="2590800"/>
              <a:ext cx="436562" cy="373063"/>
            </a:xfrm>
            <a:prstGeom prst="rightArrow">
              <a:avLst>
                <a:gd name="adj1" fmla="val 60000"/>
                <a:gd name="adj2" fmla="val 50000"/>
              </a:avLst>
            </a:prstGeom>
            <a:solidFill>
              <a:srgbClr val="FF99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nodeType="afterGroup">
                            <p:stCondLst>
                              <p:cond delay="500"/>
                            </p:stCondLst>
                            <p:childTnLst>
                              <p:par>
                                <p:cTn id="19" presetID="22" presetClass="entr" presetSubtype="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descr="Large confetti">
            <a:extLst>
              <a:ext uri="{FF2B5EF4-FFF2-40B4-BE49-F238E27FC236}">
                <a16:creationId xmlns:a16="http://schemas.microsoft.com/office/drawing/2014/main" id="{A27449DD-31F7-464C-B6C9-601284D8FF26}"/>
              </a:ext>
            </a:extLst>
          </p:cNvPr>
          <p:cNvSpPr>
            <a:spLocks noGrp="1"/>
          </p:cNvSpPr>
          <p:nvPr>
            <p:ph type="title"/>
          </p:nvPr>
        </p:nvSpPr>
        <p:spPr>
          <a:xfrm>
            <a:off x="1093788" y="284163"/>
            <a:ext cx="7123112" cy="1143000"/>
          </a:xfrm>
        </p:spPr>
        <p:txBody>
          <a:bodyPr>
            <a:normAutofit/>
          </a:bodyPr>
          <a:lstStyle/>
          <a:p>
            <a:r>
              <a:rPr lang="en-US" altLang="en-US">
                <a:latin typeface="Comic Sans MS" panose="030F0702030302020204" pitchFamily="66" charset="0"/>
              </a:rPr>
              <a:t>Signs and Symptoms</a:t>
            </a:r>
          </a:p>
        </p:txBody>
      </p:sp>
      <p:sp>
        <p:nvSpPr>
          <p:cNvPr id="14339" name="Slide Number Placeholder 5">
            <a:extLst>
              <a:ext uri="{FF2B5EF4-FFF2-40B4-BE49-F238E27FC236}">
                <a16:creationId xmlns:a16="http://schemas.microsoft.com/office/drawing/2014/main" id="{C3F8BDB5-0888-4A1F-A963-71451830369A}"/>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507C996E-A3AD-43C7-8F5B-2DC4C58F2D8F}" type="slidenum">
              <a:rPr lang="en-US" altLang="en-US" sz="1400">
                <a:solidFill>
                  <a:schemeClr val="bg1"/>
                </a:solidFill>
              </a:rPr>
              <a:pPr eaLnBrk="1" hangingPunct="1"/>
              <a:t>11</a:t>
            </a:fld>
            <a:endParaRPr lang="en-US" altLang="en-US" sz="1400">
              <a:solidFill>
                <a:schemeClr val="bg1"/>
              </a:solidFill>
            </a:endParaRPr>
          </a:p>
        </p:txBody>
      </p:sp>
      <p:grpSp>
        <p:nvGrpSpPr>
          <p:cNvPr id="14340" name="Group 17">
            <a:extLst>
              <a:ext uri="{FF2B5EF4-FFF2-40B4-BE49-F238E27FC236}">
                <a16:creationId xmlns:a16="http://schemas.microsoft.com/office/drawing/2014/main" id="{9B5A2A06-0320-4EFF-8972-C40E13C3ACA4}"/>
              </a:ext>
            </a:extLst>
          </p:cNvPr>
          <p:cNvGrpSpPr>
            <a:grpSpLocks/>
          </p:cNvGrpSpPr>
          <p:nvPr/>
        </p:nvGrpSpPr>
        <p:grpSpPr bwMode="auto">
          <a:xfrm>
            <a:off x="1752600" y="1828800"/>
            <a:ext cx="7086600" cy="4876800"/>
            <a:chOff x="1295400" y="1828800"/>
            <a:chExt cx="7086600" cy="4876800"/>
          </a:xfrm>
        </p:grpSpPr>
        <p:pic>
          <p:nvPicPr>
            <p:cNvPr id="14357" name="Picture 6">
              <a:extLst>
                <a:ext uri="{FF2B5EF4-FFF2-40B4-BE49-F238E27FC236}">
                  <a16:creationId xmlns:a16="http://schemas.microsoft.com/office/drawing/2014/main" id="{66F97870-304F-4F01-BBD4-1056B0EEB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224499"/>
              <a:ext cx="3678237" cy="249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8" name="Picture 9">
              <a:extLst>
                <a:ext uri="{FF2B5EF4-FFF2-40B4-BE49-F238E27FC236}">
                  <a16:creationId xmlns:a16="http://schemas.microsoft.com/office/drawing/2014/main" id="{B352E118-007F-40D5-95B7-5EADBF4FD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702" y="34290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9" name="Picture 8">
              <a:extLst>
                <a:ext uri="{FF2B5EF4-FFF2-40B4-BE49-F238E27FC236}">
                  <a16:creationId xmlns:a16="http://schemas.microsoft.com/office/drawing/2014/main" id="{ACD0615D-B13F-4CFF-96C5-8FD917A3CD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8100" y="1828800"/>
              <a:ext cx="3263900" cy="224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ounded Rectangular Callout 11">
            <a:extLst>
              <a:ext uri="{FF2B5EF4-FFF2-40B4-BE49-F238E27FC236}">
                <a16:creationId xmlns:a16="http://schemas.microsoft.com/office/drawing/2014/main" id="{5E2AC1D7-2B94-45A8-B739-88FBFAC885FE}"/>
              </a:ext>
            </a:extLst>
          </p:cNvPr>
          <p:cNvSpPr/>
          <p:nvPr/>
        </p:nvSpPr>
        <p:spPr bwMode="auto">
          <a:xfrm>
            <a:off x="304800" y="2265363"/>
            <a:ext cx="1905000" cy="1544637"/>
          </a:xfrm>
          <a:prstGeom prst="wedgeRoundRectCallout">
            <a:avLst>
              <a:gd name="adj1" fmla="val 80745"/>
              <a:gd name="adj2" fmla="val -23541"/>
              <a:gd name="adj3" fmla="val 16667"/>
            </a:avLst>
          </a:prstGeom>
          <a:solidFill>
            <a:schemeClr val="accent4">
              <a:lumMod val="10000"/>
              <a:lumOff val="9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0" anchor="ctr"/>
          <a:lstStyle/>
          <a:p>
            <a:pPr>
              <a:lnSpc>
                <a:spcPts val="2100"/>
              </a:lnSpc>
              <a:defRPr/>
            </a:pPr>
            <a:r>
              <a:rPr lang="en-US" sz="2000" b="1" dirty="0">
                <a:solidFill>
                  <a:schemeClr val="bg1"/>
                </a:solidFill>
                <a:latin typeface="Calibri" pitchFamily="34" charset="0"/>
                <a:cs typeface="Calibri" pitchFamily="34" charset="0"/>
              </a:rPr>
              <a:t>Most common</a:t>
            </a:r>
            <a:r>
              <a:rPr lang="en-US" sz="2000" dirty="0">
                <a:solidFill>
                  <a:schemeClr val="bg1"/>
                </a:solidFill>
                <a:latin typeface="Calibri" pitchFamily="34" charset="0"/>
                <a:cs typeface="Calibri" pitchFamily="34" charset="0"/>
              </a:rPr>
              <a:t>:  lump or thickening in breast.   Often painless</a:t>
            </a:r>
          </a:p>
        </p:txBody>
      </p:sp>
      <p:sp>
        <p:nvSpPr>
          <p:cNvPr id="17" name="Rounded Rectangular Callout 16">
            <a:extLst>
              <a:ext uri="{FF2B5EF4-FFF2-40B4-BE49-F238E27FC236}">
                <a16:creationId xmlns:a16="http://schemas.microsoft.com/office/drawing/2014/main" id="{19361D3E-9136-41BB-A4BE-ED9B1A717F91}"/>
              </a:ext>
            </a:extLst>
          </p:cNvPr>
          <p:cNvSpPr/>
          <p:nvPr/>
        </p:nvSpPr>
        <p:spPr bwMode="auto">
          <a:xfrm>
            <a:off x="5339144" y="5705856"/>
            <a:ext cx="1966912" cy="990600"/>
          </a:xfrm>
          <a:prstGeom prst="wedgeRoundRectCallout">
            <a:avLst>
              <a:gd name="adj1" fmla="val -46391"/>
              <a:gd name="adj2" fmla="val -142423"/>
              <a:gd name="adj3" fmla="val 16667"/>
            </a:avLst>
          </a:prstGeom>
          <a:solidFill>
            <a:schemeClr val="accent4">
              <a:lumMod val="10000"/>
              <a:lumOff val="9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0" anchor="ctr"/>
          <a:lstStyle/>
          <a:p>
            <a:pPr>
              <a:lnSpc>
                <a:spcPts val="2200"/>
              </a:lnSpc>
              <a:defRPr/>
            </a:pPr>
            <a:r>
              <a:rPr lang="en-US" sz="2200" dirty="0">
                <a:solidFill>
                  <a:schemeClr val="bg1"/>
                </a:solidFill>
                <a:latin typeface="Calibri" pitchFamily="34" charset="0"/>
                <a:cs typeface="Calibri" pitchFamily="34" charset="0"/>
              </a:rPr>
              <a:t>Change in color or appearance of areola</a:t>
            </a:r>
          </a:p>
        </p:txBody>
      </p:sp>
      <p:sp>
        <p:nvSpPr>
          <p:cNvPr id="15" name="Rounded Rectangular Callout 14">
            <a:extLst>
              <a:ext uri="{FF2B5EF4-FFF2-40B4-BE49-F238E27FC236}">
                <a16:creationId xmlns:a16="http://schemas.microsoft.com/office/drawing/2014/main" id="{136FDD5A-F5A0-4DC4-A506-AC371E926B44}"/>
              </a:ext>
            </a:extLst>
          </p:cNvPr>
          <p:cNvSpPr/>
          <p:nvPr/>
        </p:nvSpPr>
        <p:spPr bwMode="auto">
          <a:xfrm>
            <a:off x="6388100" y="4191000"/>
            <a:ext cx="2362200" cy="1371600"/>
          </a:xfrm>
          <a:prstGeom prst="wedgeRoundRectCallout">
            <a:avLst>
              <a:gd name="adj1" fmla="val -93"/>
              <a:gd name="adj2" fmla="val -107879"/>
              <a:gd name="adj3" fmla="val 16667"/>
            </a:avLst>
          </a:prstGeom>
          <a:solidFill>
            <a:schemeClr val="accent4">
              <a:lumMod val="10000"/>
              <a:lumOff val="9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0" anchor="ctr"/>
          <a:lstStyle/>
          <a:p>
            <a:pPr>
              <a:lnSpc>
                <a:spcPts val="2200"/>
              </a:lnSpc>
              <a:defRPr/>
            </a:pPr>
            <a:r>
              <a:rPr lang="en-US" sz="2200" dirty="0">
                <a:solidFill>
                  <a:schemeClr val="bg1"/>
                </a:solidFill>
                <a:latin typeface="Calibri" pitchFamily="34" charset="0"/>
                <a:cs typeface="Calibri" pitchFamily="34" charset="0"/>
              </a:rPr>
              <a:t>Redness or pitting of skin over the breast, like the skin of an orange</a:t>
            </a:r>
          </a:p>
        </p:txBody>
      </p:sp>
      <p:sp>
        <p:nvSpPr>
          <p:cNvPr id="19" name="Rounded Rectangular Callout 18">
            <a:extLst>
              <a:ext uri="{FF2B5EF4-FFF2-40B4-BE49-F238E27FC236}">
                <a16:creationId xmlns:a16="http://schemas.microsoft.com/office/drawing/2014/main" id="{34EED42C-1038-47CB-A70E-77C3E28A625F}"/>
              </a:ext>
            </a:extLst>
          </p:cNvPr>
          <p:cNvSpPr/>
          <p:nvPr/>
        </p:nvSpPr>
        <p:spPr bwMode="auto">
          <a:xfrm>
            <a:off x="381000" y="4191000"/>
            <a:ext cx="1295400" cy="990600"/>
          </a:xfrm>
          <a:prstGeom prst="wedgeRoundRectCallout">
            <a:avLst>
              <a:gd name="adj1" fmla="val 93877"/>
              <a:gd name="adj2" fmla="val -62669"/>
              <a:gd name="adj3" fmla="val 16667"/>
            </a:avLst>
          </a:prstGeom>
          <a:solidFill>
            <a:schemeClr val="accent4">
              <a:lumMod val="10000"/>
              <a:lumOff val="9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0" anchor="ctr"/>
          <a:lstStyle/>
          <a:p>
            <a:pPr>
              <a:lnSpc>
                <a:spcPts val="2200"/>
              </a:lnSpc>
              <a:defRPr/>
            </a:pPr>
            <a:r>
              <a:rPr lang="en-US" sz="2200" dirty="0">
                <a:solidFill>
                  <a:schemeClr val="bg1"/>
                </a:solidFill>
                <a:latin typeface="Calibri" pitchFamily="34" charset="0"/>
                <a:cs typeface="Calibri" pitchFamily="34" charset="0"/>
              </a:rPr>
              <a:t>Discharge or bleeding</a:t>
            </a:r>
          </a:p>
        </p:txBody>
      </p:sp>
      <p:sp>
        <p:nvSpPr>
          <p:cNvPr id="20" name="Rounded Rectangular Callout 19">
            <a:extLst>
              <a:ext uri="{FF2B5EF4-FFF2-40B4-BE49-F238E27FC236}">
                <a16:creationId xmlns:a16="http://schemas.microsoft.com/office/drawing/2014/main" id="{E3667674-87A3-414E-B90A-214789A512D9}"/>
              </a:ext>
            </a:extLst>
          </p:cNvPr>
          <p:cNvSpPr/>
          <p:nvPr/>
        </p:nvSpPr>
        <p:spPr bwMode="auto">
          <a:xfrm>
            <a:off x="950976" y="5486400"/>
            <a:ext cx="1785080" cy="990600"/>
          </a:xfrm>
          <a:prstGeom prst="wedgeRoundRectCallout">
            <a:avLst>
              <a:gd name="adj1" fmla="val 123121"/>
              <a:gd name="adj2" fmla="val -290854"/>
              <a:gd name="adj3" fmla="val 16667"/>
            </a:avLst>
          </a:prstGeom>
          <a:solidFill>
            <a:schemeClr val="accent4">
              <a:lumMod val="10000"/>
              <a:lumOff val="9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0" anchor="ctr"/>
          <a:lstStyle/>
          <a:p>
            <a:pPr>
              <a:lnSpc>
                <a:spcPts val="2200"/>
              </a:lnSpc>
              <a:defRPr/>
            </a:pPr>
            <a:r>
              <a:rPr lang="en-US" sz="2200" dirty="0">
                <a:solidFill>
                  <a:schemeClr val="bg1"/>
                </a:solidFill>
                <a:latin typeface="Calibri" pitchFamily="34" charset="0"/>
                <a:cs typeface="Calibri" pitchFamily="34" charset="0"/>
              </a:rPr>
              <a:t>Change in size or contours of breast</a:t>
            </a:r>
          </a:p>
        </p:txBody>
      </p:sp>
      <p:sp>
        <p:nvSpPr>
          <p:cNvPr id="21" name="Oval 20">
            <a:extLst>
              <a:ext uri="{FF2B5EF4-FFF2-40B4-BE49-F238E27FC236}">
                <a16:creationId xmlns:a16="http://schemas.microsoft.com/office/drawing/2014/main" id="{8DE3CEDD-921B-4DE7-95FC-3ED699F443E2}"/>
              </a:ext>
            </a:extLst>
          </p:cNvPr>
          <p:cNvSpPr>
            <a:spLocks noChangeArrowheads="1"/>
          </p:cNvSpPr>
          <p:nvPr/>
        </p:nvSpPr>
        <p:spPr bwMode="auto">
          <a:xfrm>
            <a:off x="3095625" y="4995863"/>
            <a:ext cx="914400" cy="914400"/>
          </a:xfrm>
          <a:prstGeom prst="ellipse">
            <a:avLst/>
          </a:prstGeom>
          <a:noFill/>
          <a:ln w="1270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edge">
                                      <p:cBhvr>
                                        <p:cTn id="22" dur="500"/>
                                        <p:tgtEl>
                                          <p:spTgt spid="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descr="Large confetti">
            <a:extLst>
              <a:ext uri="{FF2B5EF4-FFF2-40B4-BE49-F238E27FC236}">
                <a16:creationId xmlns:a16="http://schemas.microsoft.com/office/drawing/2014/main" id="{C5E835DA-71EF-449C-8340-4319C71B255B}"/>
              </a:ext>
            </a:extLst>
          </p:cNvPr>
          <p:cNvSpPr>
            <a:spLocks noGrp="1"/>
          </p:cNvSpPr>
          <p:nvPr>
            <p:ph type="title"/>
          </p:nvPr>
        </p:nvSpPr>
        <p:spPr>
          <a:xfrm>
            <a:off x="1093788" y="284163"/>
            <a:ext cx="7974012" cy="1143000"/>
          </a:xfrm>
        </p:spPr>
        <p:txBody>
          <a:bodyPr>
            <a:normAutofit/>
          </a:bodyPr>
          <a:lstStyle/>
          <a:p>
            <a:r>
              <a:rPr lang="en-US" altLang="en-US">
                <a:latin typeface="Comic Sans MS" panose="030F0702030302020204" pitchFamily="66" charset="0"/>
              </a:rPr>
              <a:t>Noncancerous Conditions (1)</a:t>
            </a:r>
          </a:p>
        </p:txBody>
      </p:sp>
      <p:sp>
        <p:nvSpPr>
          <p:cNvPr id="17411" name="Content Placeholder 2">
            <a:extLst>
              <a:ext uri="{FF2B5EF4-FFF2-40B4-BE49-F238E27FC236}">
                <a16:creationId xmlns:a16="http://schemas.microsoft.com/office/drawing/2014/main" id="{B504EC79-EF72-4946-BD50-9BCF72B1E664}"/>
              </a:ext>
            </a:extLst>
          </p:cNvPr>
          <p:cNvSpPr>
            <a:spLocks noGrp="1"/>
          </p:cNvSpPr>
          <p:nvPr>
            <p:ph idx="1"/>
          </p:nvPr>
        </p:nvSpPr>
        <p:spPr>
          <a:xfrm>
            <a:off x="609600" y="1828800"/>
            <a:ext cx="7924800" cy="4648200"/>
          </a:xfrm>
        </p:spPr>
        <p:txBody>
          <a:bodyPr>
            <a:normAutofit/>
          </a:bodyPr>
          <a:lstStyle/>
          <a:p>
            <a:pPr>
              <a:spcAft>
                <a:spcPts val="300"/>
              </a:spcAft>
            </a:pPr>
            <a:r>
              <a:rPr lang="en-US" altLang="en-US" sz="2000" b="1" dirty="0">
                <a:solidFill>
                  <a:srgbClr val="7030A0"/>
                </a:solidFill>
                <a:latin typeface="Comic Sans MS" panose="030F0702030302020204" pitchFamily="66" charset="0"/>
              </a:rPr>
              <a:t>Fibrocystic changes</a:t>
            </a:r>
            <a:r>
              <a:rPr lang="en-US" altLang="en-US" sz="2000" dirty="0">
                <a:latin typeface="Comic Sans MS" panose="030F0702030302020204" pitchFamily="66" charset="0"/>
              </a:rPr>
              <a:t>:  </a:t>
            </a:r>
            <a:r>
              <a:rPr lang="en-US" altLang="en-US" sz="2000" dirty="0">
                <a:solidFill>
                  <a:srgbClr val="C00000"/>
                </a:solidFill>
                <a:latin typeface="Comic Sans MS" panose="030F0702030302020204" pitchFamily="66" charset="0"/>
              </a:rPr>
              <a:t>Lumpiness, thickening and swelling</a:t>
            </a:r>
            <a:r>
              <a:rPr lang="en-US" altLang="en-US" sz="2000" dirty="0">
                <a:latin typeface="Comic Sans MS" panose="030F0702030302020204" pitchFamily="66" charset="0"/>
              </a:rPr>
              <a:t>, often associated with a woman’s period</a:t>
            </a:r>
          </a:p>
          <a:p>
            <a:pPr>
              <a:spcAft>
                <a:spcPts val="300"/>
              </a:spcAft>
            </a:pPr>
            <a:r>
              <a:rPr lang="en-US" altLang="en-US" sz="2000" b="1" dirty="0">
                <a:solidFill>
                  <a:srgbClr val="7030A0"/>
                </a:solidFill>
                <a:latin typeface="Comic Sans MS" panose="030F0702030302020204" pitchFamily="66" charset="0"/>
              </a:rPr>
              <a:t>Cysts</a:t>
            </a:r>
            <a:r>
              <a:rPr lang="en-US" altLang="en-US" sz="2000" dirty="0">
                <a:latin typeface="Comic Sans MS" panose="030F0702030302020204" pitchFamily="66" charset="0"/>
              </a:rPr>
              <a:t>:  </a:t>
            </a:r>
            <a:r>
              <a:rPr lang="en-US" altLang="en-US" sz="2000" dirty="0">
                <a:solidFill>
                  <a:srgbClr val="C00000"/>
                </a:solidFill>
                <a:latin typeface="Comic Sans MS" panose="030F0702030302020204" pitchFamily="66" charset="0"/>
              </a:rPr>
              <a:t>Fluid-filled lumps </a:t>
            </a:r>
            <a:r>
              <a:rPr lang="en-US" altLang="en-US" sz="2000" dirty="0">
                <a:latin typeface="Comic Sans MS" panose="030F0702030302020204" pitchFamily="66" charset="0"/>
              </a:rPr>
              <a:t>can range from very tiny to about the size of an egg</a:t>
            </a:r>
          </a:p>
          <a:p>
            <a:pPr>
              <a:spcAft>
                <a:spcPts val="300"/>
              </a:spcAft>
            </a:pPr>
            <a:r>
              <a:rPr lang="en-US" altLang="en-US" sz="2000" b="1" dirty="0">
                <a:solidFill>
                  <a:srgbClr val="7030A0"/>
                </a:solidFill>
                <a:latin typeface="Comic Sans MS" panose="030F0702030302020204" pitchFamily="66" charset="0"/>
              </a:rPr>
              <a:t>Fibroadenomas</a:t>
            </a:r>
            <a:r>
              <a:rPr lang="en-US" altLang="en-US" sz="2000" dirty="0">
                <a:latin typeface="Comic Sans MS" panose="030F0702030302020204" pitchFamily="66" charset="0"/>
              </a:rPr>
              <a:t>:  A solid, round, </a:t>
            </a:r>
            <a:r>
              <a:rPr lang="en-US" altLang="en-US" sz="2000" dirty="0">
                <a:solidFill>
                  <a:srgbClr val="C00000"/>
                </a:solidFill>
                <a:latin typeface="Comic Sans MS" panose="030F0702030302020204" pitchFamily="66" charset="0"/>
              </a:rPr>
              <a:t>rubbery lump that moves under skin</a:t>
            </a:r>
            <a:r>
              <a:rPr lang="en-US" altLang="en-US" sz="2000" dirty="0">
                <a:latin typeface="Comic Sans MS" panose="030F0702030302020204" pitchFamily="66" charset="0"/>
              </a:rPr>
              <a:t> when touched, </a:t>
            </a:r>
            <a:r>
              <a:rPr lang="en-US" altLang="en-US" sz="2000" dirty="0" err="1">
                <a:latin typeface="Comic Sans MS" panose="030F0702030302020204" pitchFamily="66" charset="0"/>
              </a:rPr>
              <a:t>occuring</a:t>
            </a:r>
            <a:r>
              <a:rPr lang="en-US" altLang="en-US" sz="2000" dirty="0">
                <a:latin typeface="Comic Sans MS" panose="030F0702030302020204" pitchFamily="66" charset="0"/>
              </a:rPr>
              <a:t> most in young women</a:t>
            </a:r>
          </a:p>
          <a:p>
            <a:pPr>
              <a:spcAft>
                <a:spcPts val="300"/>
              </a:spcAft>
            </a:pPr>
            <a:r>
              <a:rPr lang="en-US" altLang="en-US" sz="2000" b="1" dirty="0">
                <a:solidFill>
                  <a:srgbClr val="7030A0"/>
                </a:solidFill>
                <a:latin typeface="Comic Sans MS" panose="030F0702030302020204" pitchFamily="66" charset="0"/>
              </a:rPr>
              <a:t>Infections</a:t>
            </a:r>
            <a:r>
              <a:rPr lang="en-US" altLang="en-US" sz="2000" dirty="0">
                <a:latin typeface="Comic Sans MS" panose="030F0702030302020204" pitchFamily="66" charset="0"/>
              </a:rPr>
              <a:t>: The breast will likely be </a:t>
            </a:r>
            <a:r>
              <a:rPr lang="en-US" altLang="en-US" sz="2000" dirty="0">
                <a:solidFill>
                  <a:srgbClr val="C00000"/>
                </a:solidFill>
                <a:latin typeface="Comic Sans MS" panose="030F0702030302020204" pitchFamily="66" charset="0"/>
              </a:rPr>
              <a:t>red, warm, tender and lumpy</a:t>
            </a:r>
          </a:p>
          <a:p>
            <a:r>
              <a:rPr lang="en-US" altLang="en-US" sz="2000" b="1" dirty="0">
                <a:solidFill>
                  <a:srgbClr val="7030A0"/>
                </a:solidFill>
                <a:latin typeface="Comic Sans MS" panose="030F0702030302020204" pitchFamily="66" charset="0"/>
              </a:rPr>
              <a:t>Trauma</a:t>
            </a:r>
            <a:r>
              <a:rPr lang="en-US" altLang="en-US" sz="2000" dirty="0">
                <a:latin typeface="Comic Sans MS" panose="030F0702030302020204" pitchFamily="66" charset="0"/>
              </a:rPr>
              <a:t>:  a blow to the breast or a </a:t>
            </a:r>
            <a:r>
              <a:rPr lang="en-US" altLang="en-US" sz="2000" dirty="0">
                <a:solidFill>
                  <a:srgbClr val="C00000"/>
                </a:solidFill>
                <a:latin typeface="Comic Sans MS" panose="030F0702030302020204" pitchFamily="66" charset="0"/>
              </a:rPr>
              <a:t>bruise</a:t>
            </a:r>
            <a:r>
              <a:rPr lang="en-US" altLang="en-US" sz="2000" dirty="0">
                <a:latin typeface="Comic Sans MS" panose="030F0702030302020204" pitchFamily="66" charset="0"/>
              </a:rPr>
              <a:t> can cause a lump</a:t>
            </a:r>
          </a:p>
        </p:txBody>
      </p:sp>
      <p:sp>
        <p:nvSpPr>
          <p:cNvPr id="15366" name="Slide Number Placeholder 5">
            <a:extLst>
              <a:ext uri="{FF2B5EF4-FFF2-40B4-BE49-F238E27FC236}">
                <a16:creationId xmlns:a16="http://schemas.microsoft.com/office/drawing/2014/main" id="{189B42EC-2E20-4B84-BD2B-9071FE97C134}"/>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D3C56AF2-6711-4378-BCF3-8852A8AEABB7}" type="slidenum">
              <a:rPr lang="en-US" altLang="en-US" sz="1400">
                <a:solidFill>
                  <a:schemeClr val="bg1"/>
                </a:solidFill>
              </a:rPr>
              <a:pPr eaLnBrk="1" hangingPunct="1"/>
              <a:t>12</a:t>
            </a:fld>
            <a:endParaRPr lang="en-US" altLang="en-US" sz="140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1000"/>
                                        <p:tgtEl>
                                          <p:spTgt spid="17411">
                                            <p:txEl>
                                              <p:pRg st="0" end="0"/>
                                            </p:txEl>
                                          </p:spTgt>
                                        </p:tgtEl>
                                      </p:cBhvr>
                                    </p:animEffect>
                                    <p:anim calcmode="lin" valueType="num">
                                      <p:cBhvr>
                                        <p:cTn id="8" dur="10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4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7411">
                                            <p:txEl>
                                              <p:pRg st="1" end="1"/>
                                            </p:txEl>
                                          </p:spTgt>
                                        </p:tgtEl>
                                        <p:attrNameLst>
                                          <p:attrName>style.visibility</p:attrName>
                                        </p:attrNameLst>
                                      </p:cBhvr>
                                      <p:to>
                                        <p:strVal val="visible"/>
                                      </p:to>
                                    </p:set>
                                    <p:animEffect transition="in" filter="fade">
                                      <p:cBhvr>
                                        <p:cTn id="14" dur="1000"/>
                                        <p:tgtEl>
                                          <p:spTgt spid="17411">
                                            <p:txEl>
                                              <p:pRg st="1" end="1"/>
                                            </p:txEl>
                                          </p:spTgt>
                                        </p:tgtEl>
                                      </p:cBhvr>
                                    </p:animEffect>
                                    <p:anim calcmode="lin" valueType="num">
                                      <p:cBhvr>
                                        <p:cTn id="15" dur="10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4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7411">
                                            <p:txEl>
                                              <p:pRg st="2" end="2"/>
                                            </p:txEl>
                                          </p:spTgt>
                                        </p:tgtEl>
                                        <p:attrNameLst>
                                          <p:attrName>style.visibility</p:attrName>
                                        </p:attrNameLst>
                                      </p:cBhvr>
                                      <p:to>
                                        <p:strVal val="visible"/>
                                      </p:to>
                                    </p:set>
                                    <p:animEffect transition="in" filter="fade">
                                      <p:cBhvr>
                                        <p:cTn id="21" dur="1000"/>
                                        <p:tgtEl>
                                          <p:spTgt spid="17411">
                                            <p:txEl>
                                              <p:pRg st="2" end="2"/>
                                            </p:txEl>
                                          </p:spTgt>
                                        </p:tgtEl>
                                      </p:cBhvr>
                                    </p:animEffect>
                                    <p:anim calcmode="lin" valueType="num">
                                      <p:cBhvr>
                                        <p:cTn id="22" dur="10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4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17411">
                                            <p:txEl>
                                              <p:pRg st="3" end="3"/>
                                            </p:txEl>
                                          </p:spTgt>
                                        </p:tgtEl>
                                        <p:attrNameLst>
                                          <p:attrName>style.visibility</p:attrName>
                                        </p:attrNameLst>
                                      </p:cBhvr>
                                      <p:to>
                                        <p:strVal val="visible"/>
                                      </p:to>
                                    </p:set>
                                    <p:animEffect transition="in" filter="fade">
                                      <p:cBhvr>
                                        <p:cTn id="28" dur="1000"/>
                                        <p:tgtEl>
                                          <p:spTgt spid="17411">
                                            <p:txEl>
                                              <p:pRg st="3" end="3"/>
                                            </p:txEl>
                                          </p:spTgt>
                                        </p:tgtEl>
                                      </p:cBhvr>
                                    </p:animEffect>
                                    <p:anim calcmode="lin" valueType="num">
                                      <p:cBhvr>
                                        <p:cTn id="29" dur="10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4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17411">
                                            <p:txEl>
                                              <p:pRg st="4" end="4"/>
                                            </p:txEl>
                                          </p:spTgt>
                                        </p:tgtEl>
                                        <p:attrNameLst>
                                          <p:attrName>style.visibility</p:attrName>
                                        </p:attrNameLst>
                                      </p:cBhvr>
                                      <p:to>
                                        <p:strVal val="visible"/>
                                      </p:to>
                                    </p:set>
                                    <p:animEffect transition="in" filter="fade">
                                      <p:cBhvr>
                                        <p:cTn id="35" dur="1000"/>
                                        <p:tgtEl>
                                          <p:spTgt spid="17411">
                                            <p:txEl>
                                              <p:pRg st="4" end="4"/>
                                            </p:txEl>
                                          </p:spTgt>
                                        </p:tgtEl>
                                      </p:cBhvr>
                                    </p:animEffect>
                                    <p:anim calcmode="lin" valueType="num">
                                      <p:cBhvr>
                                        <p:cTn id="36" dur="10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74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descr="Large confetti">
            <a:extLst>
              <a:ext uri="{FF2B5EF4-FFF2-40B4-BE49-F238E27FC236}">
                <a16:creationId xmlns:a16="http://schemas.microsoft.com/office/drawing/2014/main" id="{4FEB417D-2C96-4EC0-9A92-FA6FDF745617}"/>
              </a:ext>
            </a:extLst>
          </p:cNvPr>
          <p:cNvSpPr>
            <a:spLocks noGrp="1"/>
          </p:cNvSpPr>
          <p:nvPr>
            <p:ph type="title"/>
          </p:nvPr>
        </p:nvSpPr>
        <p:spPr/>
        <p:txBody>
          <a:bodyPr/>
          <a:lstStyle/>
          <a:p>
            <a:r>
              <a:rPr lang="en-US" altLang="en-US">
                <a:latin typeface="Comic Sans MS" panose="030F0702030302020204" pitchFamily="66" charset="0"/>
              </a:rPr>
              <a:t>Noncancerous Conditions (2)</a:t>
            </a:r>
            <a:endParaRPr lang="en-US" altLang="en-US"/>
          </a:p>
        </p:txBody>
      </p:sp>
      <p:sp>
        <p:nvSpPr>
          <p:cNvPr id="16387" name="Content Placeholder 2">
            <a:extLst>
              <a:ext uri="{FF2B5EF4-FFF2-40B4-BE49-F238E27FC236}">
                <a16:creationId xmlns:a16="http://schemas.microsoft.com/office/drawing/2014/main" id="{D08CB8B7-F234-43BB-9998-CEDC86CD50EB}"/>
              </a:ext>
            </a:extLst>
          </p:cNvPr>
          <p:cNvSpPr>
            <a:spLocks noGrp="1"/>
          </p:cNvSpPr>
          <p:nvPr>
            <p:ph idx="1"/>
          </p:nvPr>
        </p:nvSpPr>
        <p:spPr>
          <a:xfrm>
            <a:off x="457200" y="2133600"/>
            <a:ext cx="8153400" cy="4191000"/>
          </a:xfrm>
        </p:spPr>
        <p:txBody>
          <a:bodyPr>
            <a:normAutofit/>
          </a:bodyPr>
          <a:lstStyle/>
          <a:p>
            <a:pPr>
              <a:spcAft>
                <a:spcPts val="600"/>
              </a:spcAft>
            </a:pPr>
            <a:r>
              <a:rPr lang="en-US" altLang="en-US" sz="2800" b="1">
                <a:solidFill>
                  <a:srgbClr val="7030A0"/>
                </a:solidFill>
                <a:latin typeface="Comic Sans MS" panose="030F0702030302020204" pitchFamily="66" charset="0"/>
              </a:rPr>
              <a:t>Microcalcifications</a:t>
            </a:r>
            <a:r>
              <a:rPr lang="en-US" altLang="en-US" sz="2800">
                <a:latin typeface="Comic Sans MS" panose="030F0702030302020204" pitchFamily="66" charset="0"/>
              </a:rPr>
              <a:t>:  Tiny deposits of calcium can appear anywhere in a breast and often show up on a mammogram</a:t>
            </a:r>
          </a:p>
          <a:p>
            <a:pPr lvl="1">
              <a:spcAft>
                <a:spcPts val="600"/>
              </a:spcAft>
            </a:pPr>
            <a:r>
              <a:rPr lang="en-US" altLang="en-US" sz="2400">
                <a:latin typeface="Comic Sans MS" panose="030F0702030302020204" pitchFamily="66" charset="0"/>
              </a:rPr>
              <a:t>Most women have one or more areas of microcalcifications of various sizes</a:t>
            </a:r>
          </a:p>
          <a:p>
            <a:pPr lvl="1">
              <a:spcAft>
                <a:spcPts val="600"/>
              </a:spcAft>
            </a:pPr>
            <a:r>
              <a:rPr lang="en-US" altLang="en-US" sz="2400">
                <a:solidFill>
                  <a:srgbClr val="C00000"/>
                </a:solidFill>
                <a:latin typeface="Comic Sans MS" panose="030F0702030302020204" pitchFamily="66" charset="0"/>
              </a:rPr>
              <a:t>Majority</a:t>
            </a:r>
            <a:r>
              <a:rPr lang="en-US" altLang="en-US" sz="2400">
                <a:latin typeface="Comic Sans MS" panose="030F0702030302020204" pitchFamily="66" charset="0"/>
              </a:rPr>
              <a:t> of calcium deposits are </a:t>
            </a:r>
            <a:r>
              <a:rPr lang="en-US" altLang="en-US" sz="2400">
                <a:solidFill>
                  <a:srgbClr val="C00000"/>
                </a:solidFill>
                <a:latin typeface="Comic Sans MS" panose="030F0702030302020204" pitchFamily="66" charset="0"/>
              </a:rPr>
              <a:t>harmless</a:t>
            </a:r>
          </a:p>
          <a:p>
            <a:pPr lvl="1"/>
            <a:r>
              <a:rPr lang="en-US" altLang="en-US" sz="2400">
                <a:latin typeface="Comic Sans MS" panose="030F0702030302020204" pitchFamily="66" charset="0"/>
              </a:rPr>
              <a:t>A small percentage </a:t>
            </a:r>
            <a:r>
              <a:rPr lang="en-US" altLang="en-US" sz="2400">
                <a:solidFill>
                  <a:srgbClr val="C00000"/>
                </a:solidFill>
                <a:latin typeface="Comic Sans MS" panose="030F0702030302020204" pitchFamily="66" charset="0"/>
              </a:rPr>
              <a:t>may be precancerous or cancer </a:t>
            </a:r>
            <a:r>
              <a:rPr lang="en-US" altLang="en-US" sz="2400">
                <a:latin typeface="Comic Sans MS" panose="030F0702030302020204" pitchFamily="66" charset="0"/>
              </a:rPr>
              <a:t>(biopsy is sometimes recommended)</a:t>
            </a:r>
          </a:p>
        </p:txBody>
      </p:sp>
      <p:sp>
        <p:nvSpPr>
          <p:cNvPr id="16388" name="Slide Number Placeholder 5">
            <a:extLst>
              <a:ext uri="{FF2B5EF4-FFF2-40B4-BE49-F238E27FC236}">
                <a16:creationId xmlns:a16="http://schemas.microsoft.com/office/drawing/2014/main" id="{1041369E-5FBF-4D0B-AA41-E22E84F3C0C8}"/>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B09C763-7F22-4BE3-9178-D14452834F1E}" type="slidenum">
              <a:rPr lang="en-US" altLang="en-US" sz="1400">
                <a:solidFill>
                  <a:schemeClr val="bg1"/>
                </a:solidFill>
              </a:rPr>
              <a:pPr eaLnBrk="1" hangingPunct="1"/>
              <a:t>13</a:t>
            </a:fld>
            <a:endParaRPr lang="en-US" altLang="en-US" sz="1400">
              <a:solidFill>
                <a:schemeClr val="bg1"/>
              </a:solidFill>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descr="Large confetti">
            <a:extLst>
              <a:ext uri="{FF2B5EF4-FFF2-40B4-BE49-F238E27FC236}">
                <a16:creationId xmlns:a16="http://schemas.microsoft.com/office/drawing/2014/main" id="{1B7244DD-C41E-4FA0-8216-49DA65745DFE}"/>
              </a:ext>
            </a:extLst>
          </p:cNvPr>
          <p:cNvSpPr>
            <a:spLocks noGrp="1"/>
          </p:cNvSpPr>
          <p:nvPr>
            <p:ph type="title"/>
          </p:nvPr>
        </p:nvSpPr>
        <p:spPr/>
        <p:txBody>
          <a:bodyPr/>
          <a:lstStyle/>
          <a:p>
            <a:r>
              <a:rPr lang="en-US" altLang="en-US">
                <a:latin typeface="Comic Sans MS" panose="030F0702030302020204" pitchFamily="66" charset="0"/>
              </a:rPr>
              <a:t>Causes</a:t>
            </a:r>
            <a:endParaRPr lang="en-US" altLang="en-US"/>
          </a:p>
        </p:txBody>
      </p:sp>
      <p:sp>
        <p:nvSpPr>
          <p:cNvPr id="19459" name="Content Placeholder 2">
            <a:extLst>
              <a:ext uri="{FF2B5EF4-FFF2-40B4-BE49-F238E27FC236}">
                <a16:creationId xmlns:a16="http://schemas.microsoft.com/office/drawing/2014/main" id="{608F512F-15CD-4C8A-BB2B-0D081674107B}"/>
              </a:ext>
            </a:extLst>
          </p:cNvPr>
          <p:cNvSpPr>
            <a:spLocks noGrp="1"/>
          </p:cNvSpPr>
          <p:nvPr>
            <p:ph idx="1"/>
          </p:nvPr>
        </p:nvSpPr>
        <p:spPr>
          <a:xfrm>
            <a:off x="476218" y="2215486"/>
            <a:ext cx="8229600" cy="4191000"/>
          </a:xfrm>
        </p:spPr>
        <p:txBody>
          <a:bodyPr>
            <a:normAutofit lnSpcReduction="10000"/>
          </a:bodyPr>
          <a:lstStyle/>
          <a:p>
            <a:pPr>
              <a:spcAft>
                <a:spcPts val="600"/>
              </a:spcAft>
            </a:pPr>
            <a:r>
              <a:rPr lang="en-US" altLang="en-US" sz="2800" dirty="0">
                <a:latin typeface="Comic Sans MS" panose="030F0702030302020204" pitchFamily="66" charset="0"/>
              </a:rPr>
              <a:t>Some of the cells begin growing abnormally</a:t>
            </a:r>
          </a:p>
          <a:p>
            <a:pPr>
              <a:spcAft>
                <a:spcPts val="600"/>
              </a:spcAft>
            </a:pPr>
            <a:r>
              <a:rPr lang="en-US" altLang="en-US" sz="2800" dirty="0">
                <a:latin typeface="Comic Sans MS" panose="030F0702030302020204" pitchFamily="66" charset="0"/>
              </a:rPr>
              <a:t>These cells divide more rapidly than healthy cells do and may spread through the breast, to the lymph or to other parts of the body (metastasize)</a:t>
            </a:r>
          </a:p>
          <a:p>
            <a:pPr>
              <a:spcAft>
                <a:spcPts val="600"/>
              </a:spcAft>
            </a:pPr>
            <a:r>
              <a:rPr lang="en-US" altLang="en-US" sz="2800" dirty="0">
                <a:latin typeface="Comic Sans MS" panose="030F0702030302020204" pitchFamily="66" charset="0"/>
              </a:rPr>
              <a:t>The most common type of breast cancer begins in the milk-production ducts, but cancer may also occur in the lobules or in other breast tissue</a:t>
            </a:r>
          </a:p>
        </p:txBody>
      </p:sp>
      <p:sp>
        <p:nvSpPr>
          <p:cNvPr id="17414" name="Slide Number Placeholder 5">
            <a:extLst>
              <a:ext uri="{FF2B5EF4-FFF2-40B4-BE49-F238E27FC236}">
                <a16:creationId xmlns:a16="http://schemas.microsoft.com/office/drawing/2014/main" id="{AEDA25E8-3484-4D45-A4E3-157F360DA144}"/>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1E46C39-FD49-443D-9D38-820B41D839EE}" type="slidenum">
              <a:rPr lang="en-US" altLang="en-US" sz="1400">
                <a:solidFill>
                  <a:schemeClr val="bg1"/>
                </a:solidFill>
              </a:rPr>
              <a:pPr eaLnBrk="1" hangingPunct="1"/>
              <a:t>14</a:t>
            </a:fld>
            <a:endParaRPr lang="en-US" altLang="en-US" sz="140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1000"/>
                                        <p:tgtEl>
                                          <p:spTgt spid="19459">
                                            <p:txEl>
                                              <p:pRg st="0" end="0"/>
                                            </p:txEl>
                                          </p:spTgt>
                                        </p:tgtEl>
                                      </p:cBhvr>
                                    </p:animEffect>
                                    <p:anim calcmode="lin" valueType="num">
                                      <p:cBhvr>
                                        <p:cTn id="8" dur="10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45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fade">
                                      <p:cBhvr>
                                        <p:cTn id="12" dur="1000"/>
                                        <p:tgtEl>
                                          <p:spTgt spid="19459">
                                            <p:txEl>
                                              <p:pRg st="1" end="1"/>
                                            </p:txEl>
                                          </p:spTgt>
                                        </p:tgtEl>
                                      </p:cBhvr>
                                    </p:animEffect>
                                    <p:anim calcmode="lin" valueType="num">
                                      <p:cBhvr>
                                        <p:cTn id="13" dur="10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4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Effect transition="in" filter="fade">
                                      <p:cBhvr>
                                        <p:cTn id="19" dur="1000"/>
                                        <p:tgtEl>
                                          <p:spTgt spid="19459">
                                            <p:txEl>
                                              <p:pRg st="2" end="2"/>
                                            </p:txEl>
                                          </p:spTgt>
                                        </p:tgtEl>
                                      </p:cBhvr>
                                    </p:animEffect>
                                    <p:anim calcmode="lin" valueType="num">
                                      <p:cBhvr>
                                        <p:cTn id="20" dur="10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94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G:\Teaching\COP6731\CAD\Breast Diagrams\breast_anatomy[2][1].jpg">
            <a:extLst>
              <a:ext uri="{FF2B5EF4-FFF2-40B4-BE49-F238E27FC236}">
                <a16:creationId xmlns:a16="http://schemas.microsoft.com/office/drawing/2014/main" id="{A26BD174-6276-4880-B399-3680D0C9A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64" y="2287703"/>
            <a:ext cx="3200400" cy="420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1" descr="Large confetti">
            <a:extLst>
              <a:ext uri="{FF2B5EF4-FFF2-40B4-BE49-F238E27FC236}">
                <a16:creationId xmlns:a16="http://schemas.microsoft.com/office/drawing/2014/main" id="{5A38A494-64EC-41D4-BFBD-02B0805FD582}"/>
              </a:ext>
            </a:extLst>
          </p:cNvPr>
          <p:cNvSpPr>
            <a:spLocks noGrp="1"/>
          </p:cNvSpPr>
          <p:nvPr>
            <p:ph type="title"/>
          </p:nvPr>
        </p:nvSpPr>
        <p:spPr/>
        <p:txBody>
          <a:bodyPr/>
          <a:lstStyle/>
          <a:p>
            <a:r>
              <a:rPr lang="en-US" altLang="en-US">
                <a:latin typeface="Comic Sans MS" panose="030F0702030302020204" pitchFamily="66" charset="0"/>
              </a:rPr>
              <a:t>Normal Breast</a:t>
            </a:r>
          </a:p>
        </p:txBody>
      </p:sp>
      <p:graphicFrame>
        <p:nvGraphicFramePr>
          <p:cNvPr id="8" name="Content Placeholder 7">
            <a:extLst>
              <a:ext uri="{FF2B5EF4-FFF2-40B4-BE49-F238E27FC236}">
                <a16:creationId xmlns:a16="http://schemas.microsoft.com/office/drawing/2014/main" id="{87D120DD-1C49-4F43-A915-1AF3514A08F0}"/>
              </a:ext>
            </a:extLst>
          </p:cNvPr>
          <p:cNvGraphicFramePr>
            <a:graphicFrameLocks noGrp="1"/>
          </p:cNvGraphicFramePr>
          <p:nvPr>
            <p:ph idx="1"/>
          </p:nvPr>
        </p:nvGraphicFramePr>
        <p:xfrm>
          <a:off x="4267200" y="2041525"/>
          <a:ext cx="4191000" cy="2682872"/>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35359">
                <a:tc gridSpan="2">
                  <a:txBody>
                    <a:bodyPr/>
                    <a:lstStyle/>
                    <a:p>
                      <a:pPr algn="ctr"/>
                      <a:r>
                        <a:rPr lang="en-US" sz="1600" dirty="0">
                          <a:latin typeface="Arial" pitchFamily="34" charset="0"/>
                          <a:cs typeface="Arial" pitchFamily="34" charset="0"/>
                        </a:rPr>
                        <a:t>Breast profile</a:t>
                      </a:r>
                    </a:p>
                  </a:txBody>
                  <a:tcPr marT="45731" marB="45731"/>
                </a:tc>
                <a:tc hMerge="1">
                  <a:txBody>
                    <a:bodyPr/>
                    <a:lstStyle/>
                    <a:p>
                      <a:endParaRPr lang="en-US" dirty="0"/>
                    </a:p>
                  </a:txBody>
                  <a:tcPr/>
                </a:tc>
                <a:extLst>
                  <a:ext uri="{0D108BD9-81ED-4DB2-BD59-A6C34878D82A}">
                    <a16:rowId xmlns:a16="http://schemas.microsoft.com/office/drawing/2014/main" val="10000"/>
                  </a:ext>
                </a:extLst>
              </a:tr>
              <a:tr h="335359">
                <a:tc>
                  <a:txBody>
                    <a:bodyPr/>
                    <a:lstStyle/>
                    <a:p>
                      <a:r>
                        <a:rPr lang="en-US" sz="1600" dirty="0">
                          <a:latin typeface="Arial" pitchFamily="34" charset="0"/>
                          <a:cs typeface="Arial" pitchFamily="34" charset="0"/>
                        </a:rPr>
                        <a:t>A</a:t>
                      </a:r>
                    </a:p>
                  </a:txBody>
                  <a:tcPr marT="45731" marB="45731"/>
                </a:tc>
                <a:tc>
                  <a:txBody>
                    <a:bodyPr/>
                    <a:lstStyle/>
                    <a:p>
                      <a:r>
                        <a:rPr lang="en-US" sz="1600" dirty="0">
                          <a:latin typeface="Arial" pitchFamily="34" charset="0"/>
                          <a:cs typeface="Arial" pitchFamily="34" charset="0"/>
                        </a:rPr>
                        <a:t>ducts</a:t>
                      </a:r>
                    </a:p>
                  </a:txBody>
                  <a:tcPr marT="45731" marB="45731"/>
                </a:tc>
                <a:extLst>
                  <a:ext uri="{0D108BD9-81ED-4DB2-BD59-A6C34878D82A}">
                    <a16:rowId xmlns:a16="http://schemas.microsoft.com/office/drawing/2014/main" val="10001"/>
                  </a:ext>
                </a:extLst>
              </a:tr>
              <a:tr h="335359">
                <a:tc>
                  <a:txBody>
                    <a:bodyPr/>
                    <a:lstStyle/>
                    <a:p>
                      <a:r>
                        <a:rPr lang="en-US" sz="1600" dirty="0">
                          <a:latin typeface="Arial" pitchFamily="34" charset="0"/>
                          <a:cs typeface="Arial" pitchFamily="34" charset="0"/>
                        </a:rPr>
                        <a:t>B</a:t>
                      </a:r>
                    </a:p>
                  </a:txBody>
                  <a:tcPr marT="45731" marB="45731"/>
                </a:tc>
                <a:tc>
                  <a:txBody>
                    <a:bodyPr/>
                    <a:lstStyle/>
                    <a:p>
                      <a:r>
                        <a:rPr lang="en-US" sz="1600" dirty="0">
                          <a:latin typeface="Arial" pitchFamily="34" charset="0"/>
                          <a:cs typeface="Arial" pitchFamily="34" charset="0"/>
                        </a:rPr>
                        <a:t>lobules</a:t>
                      </a:r>
                    </a:p>
                  </a:txBody>
                  <a:tcPr marT="45731" marB="45731"/>
                </a:tc>
                <a:extLst>
                  <a:ext uri="{0D108BD9-81ED-4DB2-BD59-A6C34878D82A}">
                    <a16:rowId xmlns:a16="http://schemas.microsoft.com/office/drawing/2014/main" val="10002"/>
                  </a:ext>
                </a:extLst>
              </a:tr>
              <a:tr h="335359">
                <a:tc>
                  <a:txBody>
                    <a:bodyPr/>
                    <a:lstStyle/>
                    <a:p>
                      <a:r>
                        <a:rPr lang="en-US" sz="1600" dirty="0">
                          <a:latin typeface="Arial" pitchFamily="34" charset="0"/>
                          <a:cs typeface="Arial" pitchFamily="34" charset="0"/>
                        </a:rPr>
                        <a:t>C</a:t>
                      </a:r>
                    </a:p>
                  </a:txBody>
                  <a:tcPr marT="45731" marB="45731"/>
                </a:tc>
                <a:tc>
                  <a:txBody>
                    <a:bodyPr/>
                    <a:lstStyle/>
                    <a:p>
                      <a:r>
                        <a:rPr lang="en-US" sz="1600" dirty="0">
                          <a:latin typeface="Arial" pitchFamily="34" charset="0"/>
                          <a:cs typeface="Arial" pitchFamily="34" charset="0"/>
                        </a:rPr>
                        <a:t>dilated section of duct to hold milk</a:t>
                      </a:r>
                    </a:p>
                  </a:txBody>
                  <a:tcPr marT="45731" marB="45731"/>
                </a:tc>
                <a:extLst>
                  <a:ext uri="{0D108BD9-81ED-4DB2-BD59-A6C34878D82A}">
                    <a16:rowId xmlns:a16="http://schemas.microsoft.com/office/drawing/2014/main" val="10003"/>
                  </a:ext>
                </a:extLst>
              </a:tr>
              <a:tr h="335359">
                <a:tc>
                  <a:txBody>
                    <a:bodyPr/>
                    <a:lstStyle/>
                    <a:p>
                      <a:r>
                        <a:rPr lang="en-US" sz="1600" dirty="0">
                          <a:latin typeface="Arial" pitchFamily="34" charset="0"/>
                          <a:cs typeface="Arial" pitchFamily="34" charset="0"/>
                        </a:rPr>
                        <a:t>D</a:t>
                      </a:r>
                    </a:p>
                  </a:txBody>
                  <a:tcPr marT="45731" marB="45731"/>
                </a:tc>
                <a:tc>
                  <a:txBody>
                    <a:bodyPr/>
                    <a:lstStyle/>
                    <a:p>
                      <a:r>
                        <a:rPr lang="en-US" sz="1600" dirty="0">
                          <a:latin typeface="Arial" pitchFamily="34" charset="0"/>
                          <a:cs typeface="Arial" pitchFamily="34" charset="0"/>
                        </a:rPr>
                        <a:t>nipple</a:t>
                      </a:r>
                    </a:p>
                  </a:txBody>
                  <a:tcPr marT="45731" marB="45731"/>
                </a:tc>
                <a:extLst>
                  <a:ext uri="{0D108BD9-81ED-4DB2-BD59-A6C34878D82A}">
                    <a16:rowId xmlns:a16="http://schemas.microsoft.com/office/drawing/2014/main" val="10004"/>
                  </a:ext>
                </a:extLst>
              </a:tr>
              <a:tr h="335359">
                <a:tc>
                  <a:txBody>
                    <a:bodyPr/>
                    <a:lstStyle/>
                    <a:p>
                      <a:r>
                        <a:rPr lang="en-US" sz="1600" dirty="0">
                          <a:latin typeface="Arial" pitchFamily="34" charset="0"/>
                          <a:cs typeface="Arial" pitchFamily="34" charset="0"/>
                        </a:rPr>
                        <a:t>E</a:t>
                      </a:r>
                    </a:p>
                  </a:txBody>
                  <a:tcPr marT="45731" marB="45731"/>
                </a:tc>
                <a:tc>
                  <a:txBody>
                    <a:bodyPr/>
                    <a:lstStyle/>
                    <a:p>
                      <a:r>
                        <a:rPr lang="en-US" sz="1600" dirty="0">
                          <a:latin typeface="Arial" pitchFamily="34" charset="0"/>
                          <a:cs typeface="Arial" pitchFamily="34" charset="0"/>
                        </a:rPr>
                        <a:t>fat</a:t>
                      </a:r>
                    </a:p>
                  </a:txBody>
                  <a:tcPr marT="45731" marB="45731"/>
                </a:tc>
                <a:extLst>
                  <a:ext uri="{0D108BD9-81ED-4DB2-BD59-A6C34878D82A}">
                    <a16:rowId xmlns:a16="http://schemas.microsoft.com/office/drawing/2014/main" val="10005"/>
                  </a:ext>
                </a:extLst>
              </a:tr>
              <a:tr h="335359">
                <a:tc>
                  <a:txBody>
                    <a:bodyPr/>
                    <a:lstStyle/>
                    <a:p>
                      <a:r>
                        <a:rPr lang="en-US" sz="1600" dirty="0">
                          <a:latin typeface="Arial" pitchFamily="34" charset="0"/>
                          <a:cs typeface="Arial" pitchFamily="34" charset="0"/>
                        </a:rPr>
                        <a:t>F</a:t>
                      </a:r>
                    </a:p>
                  </a:txBody>
                  <a:tcPr marT="45731" marB="45731"/>
                </a:tc>
                <a:tc>
                  <a:txBody>
                    <a:bodyPr/>
                    <a:lstStyle/>
                    <a:p>
                      <a:r>
                        <a:rPr lang="en-US" sz="1600" dirty="0" err="1">
                          <a:latin typeface="Arial" pitchFamily="34" charset="0"/>
                          <a:cs typeface="Arial" pitchFamily="34" charset="0"/>
                        </a:rPr>
                        <a:t>pectoralis</a:t>
                      </a:r>
                      <a:r>
                        <a:rPr lang="en-US" sz="1600" dirty="0">
                          <a:latin typeface="Arial" pitchFamily="34" charset="0"/>
                          <a:cs typeface="Arial" pitchFamily="34" charset="0"/>
                        </a:rPr>
                        <a:t> major muscle</a:t>
                      </a:r>
                    </a:p>
                  </a:txBody>
                  <a:tcPr marT="45731" marB="45731"/>
                </a:tc>
                <a:extLst>
                  <a:ext uri="{0D108BD9-81ED-4DB2-BD59-A6C34878D82A}">
                    <a16:rowId xmlns:a16="http://schemas.microsoft.com/office/drawing/2014/main" val="10006"/>
                  </a:ext>
                </a:extLst>
              </a:tr>
              <a:tr h="335359">
                <a:tc>
                  <a:txBody>
                    <a:bodyPr/>
                    <a:lstStyle/>
                    <a:p>
                      <a:r>
                        <a:rPr lang="en-US" sz="1600" dirty="0">
                          <a:latin typeface="Arial" pitchFamily="34" charset="0"/>
                          <a:cs typeface="Arial" pitchFamily="34" charset="0"/>
                        </a:rPr>
                        <a:t>G</a:t>
                      </a:r>
                    </a:p>
                  </a:txBody>
                  <a:tcPr marT="45731" marB="45731"/>
                </a:tc>
                <a:tc>
                  <a:txBody>
                    <a:bodyPr/>
                    <a:lstStyle/>
                    <a:p>
                      <a:r>
                        <a:rPr lang="en-US" sz="1600" dirty="0">
                          <a:latin typeface="Arial" pitchFamily="34" charset="0"/>
                          <a:cs typeface="Arial" pitchFamily="34" charset="0"/>
                        </a:rPr>
                        <a:t>chest</a:t>
                      </a:r>
                      <a:r>
                        <a:rPr lang="en-US" sz="1600" baseline="0" dirty="0">
                          <a:latin typeface="Arial" pitchFamily="34" charset="0"/>
                          <a:cs typeface="Arial" pitchFamily="34" charset="0"/>
                        </a:rPr>
                        <a:t> wall/rib cage</a:t>
                      </a:r>
                      <a:endParaRPr lang="en-US" sz="1600" dirty="0">
                        <a:latin typeface="Arial" pitchFamily="34" charset="0"/>
                        <a:cs typeface="Arial" pitchFamily="34" charset="0"/>
                      </a:endParaRPr>
                    </a:p>
                  </a:txBody>
                  <a:tcPr marT="45731" marB="45731"/>
                </a:tc>
                <a:extLst>
                  <a:ext uri="{0D108BD9-81ED-4DB2-BD59-A6C34878D82A}">
                    <a16:rowId xmlns:a16="http://schemas.microsoft.com/office/drawing/2014/main" val="10007"/>
                  </a:ext>
                </a:extLst>
              </a:tr>
            </a:tbl>
          </a:graphicData>
        </a:graphic>
      </p:graphicFrame>
      <p:sp>
        <p:nvSpPr>
          <p:cNvPr id="18464" name="Slide Number Placeholder 5">
            <a:extLst>
              <a:ext uri="{FF2B5EF4-FFF2-40B4-BE49-F238E27FC236}">
                <a16:creationId xmlns:a16="http://schemas.microsoft.com/office/drawing/2014/main" id="{CEF4F264-FB35-4A55-89A6-78A7731F5D8C}"/>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F45AEA0-ACB3-4174-AC91-C18829953178}" type="slidenum">
              <a:rPr lang="en-US" altLang="en-US" sz="1400">
                <a:solidFill>
                  <a:schemeClr val="bg1"/>
                </a:solidFill>
              </a:rPr>
              <a:pPr eaLnBrk="1" hangingPunct="1"/>
              <a:t>15</a:t>
            </a:fld>
            <a:endParaRPr lang="en-US" altLang="en-US" sz="1400">
              <a:solidFill>
                <a:schemeClr val="bg1"/>
              </a:solidFill>
            </a:endParaRPr>
          </a:p>
        </p:txBody>
      </p:sp>
      <p:graphicFrame>
        <p:nvGraphicFramePr>
          <p:cNvPr id="9" name="Table 8">
            <a:extLst>
              <a:ext uri="{FF2B5EF4-FFF2-40B4-BE49-F238E27FC236}">
                <a16:creationId xmlns:a16="http://schemas.microsoft.com/office/drawing/2014/main" id="{F4F6683F-B6F9-4DB3-A3DD-FD4276A22995}"/>
              </a:ext>
            </a:extLst>
          </p:cNvPr>
          <p:cNvGraphicFramePr>
            <a:graphicFrameLocks noGrp="1"/>
          </p:cNvGraphicFramePr>
          <p:nvPr/>
        </p:nvGraphicFramePr>
        <p:xfrm>
          <a:off x="4267200" y="4953000"/>
          <a:ext cx="3827463" cy="1219200"/>
        </p:xfrm>
        <a:graphic>
          <a:graphicData uri="http://schemas.openxmlformats.org/drawingml/2006/table">
            <a:tbl>
              <a:tblPr firstRow="1" bandRow="1">
                <a:tableStyleId>{5C22544A-7EE6-4342-B048-85BDC9FD1C3A}</a:tableStyleId>
              </a:tblPr>
              <a:tblGrid>
                <a:gridCol w="304775">
                  <a:extLst>
                    <a:ext uri="{9D8B030D-6E8A-4147-A177-3AD203B41FA5}">
                      <a16:colId xmlns:a16="http://schemas.microsoft.com/office/drawing/2014/main" val="20000"/>
                    </a:ext>
                  </a:extLst>
                </a:gridCol>
                <a:gridCol w="3522688">
                  <a:extLst>
                    <a:ext uri="{9D8B030D-6E8A-4147-A177-3AD203B41FA5}">
                      <a16:colId xmlns:a16="http://schemas.microsoft.com/office/drawing/2014/main" val="20001"/>
                    </a:ext>
                  </a:extLst>
                </a:gridCol>
              </a:tblGrid>
              <a:tr h="275590">
                <a:tc gridSpan="2">
                  <a:txBody>
                    <a:bodyPr/>
                    <a:lstStyle/>
                    <a:p>
                      <a:pPr algn="ctr"/>
                      <a:r>
                        <a:rPr lang="en-US" sz="1400" dirty="0">
                          <a:latin typeface="Arial" pitchFamily="34" charset="0"/>
                          <a:cs typeface="Arial" pitchFamily="34" charset="0"/>
                        </a:rPr>
                        <a:t>Enlargement</a:t>
                      </a:r>
                    </a:p>
                  </a:txBody>
                  <a:tcPr marL="91432" marR="91432"/>
                </a:tc>
                <a:tc hMerge="1">
                  <a:txBody>
                    <a:bodyPr/>
                    <a:lstStyle/>
                    <a:p>
                      <a:endParaRPr lang="en-US" dirty="0"/>
                    </a:p>
                  </a:txBody>
                  <a:tcPr/>
                </a:tc>
                <a:extLst>
                  <a:ext uri="{0D108BD9-81ED-4DB2-BD59-A6C34878D82A}">
                    <a16:rowId xmlns:a16="http://schemas.microsoft.com/office/drawing/2014/main" val="10000"/>
                  </a:ext>
                </a:extLst>
              </a:tr>
              <a:tr h="275590">
                <a:tc>
                  <a:txBody>
                    <a:bodyPr/>
                    <a:lstStyle/>
                    <a:p>
                      <a:r>
                        <a:rPr lang="en-US" sz="1400" dirty="0">
                          <a:latin typeface="Arial" pitchFamily="34" charset="0"/>
                          <a:cs typeface="Arial" pitchFamily="34" charset="0"/>
                        </a:rPr>
                        <a:t>A</a:t>
                      </a:r>
                    </a:p>
                  </a:txBody>
                  <a:tcPr marL="91432" marR="91432"/>
                </a:tc>
                <a:tc>
                  <a:txBody>
                    <a:bodyPr/>
                    <a:lstStyle/>
                    <a:p>
                      <a:r>
                        <a:rPr lang="en-US" sz="1400" dirty="0">
                          <a:latin typeface="Arial" pitchFamily="34" charset="0"/>
                          <a:cs typeface="Arial" pitchFamily="34" charset="0"/>
                        </a:rPr>
                        <a:t>normal duct cells</a:t>
                      </a:r>
                    </a:p>
                  </a:txBody>
                  <a:tcPr marL="91432" marR="91432"/>
                </a:tc>
                <a:extLst>
                  <a:ext uri="{0D108BD9-81ED-4DB2-BD59-A6C34878D82A}">
                    <a16:rowId xmlns:a16="http://schemas.microsoft.com/office/drawing/2014/main" val="10001"/>
                  </a:ext>
                </a:extLst>
              </a:tr>
              <a:tr h="275590">
                <a:tc>
                  <a:txBody>
                    <a:bodyPr/>
                    <a:lstStyle/>
                    <a:p>
                      <a:r>
                        <a:rPr lang="en-US" sz="1400" dirty="0">
                          <a:latin typeface="Arial" pitchFamily="34" charset="0"/>
                          <a:cs typeface="Arial" pitchFamily="34" charset="0"/>
                        </a:rPr>
                        <a:t>B</a:t>
                      </a:r>
                    </a:p>
                  </a:txBody>
                  <a:tcPr marL="91432" marR="91432"/>
                </a:tc>
                <a:tc>
                  <a:txBody>
                    <a:bodyPr/>
                    <a:lstStyle/>
                    <a:p>
                      <a:r>
                        <a:rPr lang="en-US" sz="1400" dirty="0">
                          <a:latin typeface="Arial" pitchFamily="34" charset="0"/>
                          <a:cs typeface="Arial" pitchFamily="34" charset="0"/>
                        </a:rPr>
                        <a:t>basement membrane (duct wall)</a:t>
                      </a:r>
                    </a:p>
                  </a:txBody>
                  <a:tcPr marL="91432" marR="91432"/>
                </a:tc>
                <a:extLst>
                  <a:ext uri="{0D108BD9-81ED-4DB2-BD59-A6C34878D82A}">
                    <a16:rowId xmlns:a16="http://schemas.microsoft.com/office/drawing/2014/main" val="10002"/>
                  </a:ext>
                </a:extLst>
              </a:tr>
              <a:tr h="275590">
                <a:tc>
                  <a:txBody>
                    <a:bodyPr/>
                    <a:lstStyle/>
                    <a:p>
                      <a:r>
                        <a:rPr lang="en-US" sz="1400" dirty="0">
                          <a:latin typeface="Arial" pitchFamily="34" charset="0"/>
                          <a:cs typeface="Arial" pitchFamily="34" charset="0"/>
                        </a:rPr>
                        <a:t>C</a:t>
                      </a:r>
                    </a:p>
                  </a:txBody>
                  <a:tcPr marL="91432" marR="91432"/>
                </a:tc>
                <a:tc>
                  <a:txBody>
                    <a:bodyPr/>
                    <a:lstStyle/>
                    <a:p>
                      <a:r>
                        <a:rPr lang="en-US" sz="1400" dirty="0">
                          <a:latin typeface="Arial" pitchFamily="34" charset="0"/>
                          <a:cs typeface="Arial" pitchFamily="34" charset="0"/>
                        </a:rPr>
                        <a:t>lumen (center of duct)</a:t>
                      </a:r>
                    </a:p>
                  </a:txBody>
                  <a:tcPr marL="91432" marR="91432"/>
                </a:tc>
                <a:extLst>
                  <a:ext uri="{0D108BD9-81ED-4DB2-BD59-A6C34878D82A}">
                    <a16:rowId xmlns:a16="http://schemas.microsoft.com/office/drawing/2014/main" val="10003"/>
                  </a:ext>
                </a:extLst>
              </a:tr>
            </a:tbl>
          </a:graphicData>
        </a:graphic>
      </p:graphicFrame>
      <p:sp>
        <p:nvSpPr>
          <p:cNvPr id="18481" name="TextBox 6">
            <a:extLst>
              <a:ext uri="{FF2B5EF4-FFF2-40B4-BE49-F238E27FC236}">
                <a16:creationId xmlns:a16="http://schemas.microsoft.com/office/drawing/2014/main" id="{B9E9D732-8998-456D-932B-9A2A75DF2568}"/>
              </a:ext>
            </a:extLst>
          </p:cNvPr>
          <p:cNvSpPr txBox="1">
            <a:spLocks noChangeArrowheads="1"/>
          </p:cNvSpPr>
          <p:nvPr/>
        </p:nvSpPr>
        <p:spPr bwMode="auto">
          <a:xfrm>
            <a:off x="381000" y="6413500"/>
            <a:ext cx="14906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800">
                <a:latin typeface="Arial" panose="020B0604020202020204" pitchFamily="34" charset="0"/>
                <a:cs typeface="Arial" panose="020B0604020202020204" pitchFamily="34" charset="0"/>
              </a:rPr>
              <a:t>Illustration © Mary K. Bryson</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descr="Large confetti">
            <a:extLst>
              <a:ext uri="{FF2B5EF4-FFF2-40B4-BE49-F238E27FC236}">
                <a16:creationId xmlns:a16="http://schemas.microsoft.com/office/drawing/2014/main" id="{62A5DB5B-9EC2-44E8-8782-DD8B71607313}"/>
              </a:ext>
            </a:extLst>
          </p:cNvPr>
          <p:cNvSpPr>
            <a:spLocks noGrp="1"/>
          </p:cNvSpPr>
          <p:nvPr>
            <p:ph type="title"/>
          </p:nvPr>
        </p:nvSpPr>
        <p:spPr/>
        <p:txBody>
          <a:bodyPr/>
          <a:lstStyle/>
          <a:p>
            <a:r>
              <a:rPr lang="en-US" altLang="en-US">
                <a:latin typeface="Comic Sans MS" panose="030F0702030302020204" pitchFamily="66" charset="0"/>
              </a:rPr>
              <a:t>Ductal Carcinoma in situ (DCIS)</a:t>
            </a:r>
          </a:p>
        </p:txBody>
      </p:sp>
      <p:sp>
        <p:nvSpPr>
          <p:cNvPr id="19466" name="Content Placeholder 9">
            <a:extLst>
              <a:ext uri="{FF2B5EF4-FFF2-40B4-BE49-F238E27FC236}">
                <a16:creationId xmlns:a16="http://schemas.microsoft.com/office/drawing/2014/main" id="{27D67F74-19A7-4C25-8BE7-5AAF6F37022D}"/>
              </a:ext>
            </a:extLst>
          </p:cNvPr>
          <p:cNvSpPr>
            <a:spLocks noGrp="1"/>
          </p:cNvSpPr>
          <p:nvPr>
            <p:ph idx="1"/>
          </p:nvPr>
        </p:nvSpPr>
        <p:spPr>
          <a:xfrm>
            <a:off x="4240213" y="5029200"/>
            <a:ext cx="3227387" cy="1447800"/>
          </a:xfrm>
        </p:spPr>
        <p:txBody>
          <a:bodyPr>
            <a:normAutofit/>
          </a:bodyPr>
          <a:lstStyle/>
          <a:p>
            <a:pPr marL="0" indent="0">
              <a:buFontTx/>
              <a:buNone/>
            </a:pPr>
            <a:r>
              <a:rPr lang="en-US" altLang="en-US" sz="2000">
                <a:solidFill>
                  <a:srgbClr val="0E5DD2"/>
                </a:solidFill>
                <a:latin typeface="Comic Sans MS" panose="030F0702030302020204" pitchFamily="66" charset="0"/>
              </a:rPr>
              <a:t>Carcinoma</a:t>
            </a:r>
            <a:r>
              <a:rPr lang="en-US" altLang="en-US" sz="2000">
                <a:latin typeface="Comic Sans MS" panose="030F0702030302020204" pitchFamily="66" charset="0"/>
              </a:rPr>
              <a:t> refers to any cancer that begins in the skin or other tissues that cover internal organs</a:t>
            </a:r>
          </a:p>
        </p:txBody>
      </p:sp>
      <p:sp>
        <p:nvSpPr>
          <p:cNvPr id="19459" name="Slide Number Placeholder 5">
            <a:extLst>
              <a:ext uri="{FF2B5EF4-FFF2-40B4-BE49-F238E27FC236}">
                <a16:creationId xmlns:a16="http://schemas.microsoft.com/office/drawing/2014/main" id="{EFDFA444-71D6-47DD-8393-B0804820FF1B}"/>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A2E1CAB3-B1DF-489B-A37D-E9C1BC6E8598}" type="slidenum">
              <a:rPr lang="en-US" altLang="en-US" sz="1400">
                <a:solidFill>
                  <a:schemeClr val="bg1"/>
                </a:solidFill>
              </a:rPr>
              <a:pPr eaLnBrk="1" hangingPunct="1"/>
              <a:t>16</a:t>
            </a:fld>
            <a:endParaRPr lang="en-US" altLang="en-US" sz="1400">
              <a:solidFill>
                <a:schemeClr val="bg1"/>
              </a:solidFill>
            </a:endParaRPr>
          </a:p>
        </p:txBody>
      </p:sp>
      <p:pic>
        <p:nvPicPr>
          <p:cNvPr id="19460" name="Picture 3" descr="G:\Teaching\COP6731\CAD\Breast Diagrams\ductal_carcinoma[2][1].jpg">
            <a:extLst>
              <a:ext uri="{FF2B5EF4-FFF2-40B4-BE49-F238E27FC236}">
                <a16:creationId xmlns:a16="http://schemas.microsoft.com/office/drawing/2014/main" id="{4F081286-DF6B-4581-9053-8E425A7CD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9" y="2286000"/>
            <a:ext cx="3033556"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6">
            <a:extLst>
              <a:ext uri="{FF2B5EF4-FFF2-40B4-BE49-F238E27FC236}">
                <a16:creationId xmlns:a16="http://schemas.microsoft.com/office/drawing/2014/main" id="{D6A00A52-9D82-4496-90B1-EBFC7516585F}"/>
              </a:ext>
            </a:extLst>
          </p:cNvPr>
          <p:cNvSpPr txBox="1">
            <a:spLocks noChangeArrowheads="1"/>
          </p:cNvSpPr>
          <p:nvPr/>
        </p:nvSpPr>
        <p:spPr bwMode="auto">
          <a:xfrm>
            <a:off x="490538" y="6565900"/>
            <a:ext cx="14906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800">
                <a:latin typeface="Arial" panose="020B0604020202020204" pitchFamily="34" charset="0"/>
                <a:cs typeface="Arial" panose="020B0604020202020204" pitchFamily="34" charset="0"/>
              </a:rPr>
              <a:t>Illustration © Mary K. Bryson</a:t>
            </a:r>
          </a:p>
        </p:txBody>
      </p:sp>
      <p:grpSp>
        <p:nvGrpSpPr>
          <p:cNvPr id="19462" name="Group 11">
            <a:extLst>
              <a:ext uri="{FF2B5EF4-FFF2-40B4-BE49-F238E27FC236}">
                <a16:creationId xmlns:a16="http://schemas.microsoft.com/office/drawing/2014/main" id="{DB5243A4-2D38-433F-A78D-A23809CC0FAA}"/>
              </a:ext>
            </a:extLst>
          </p:cNvPr>
          <p:cNvGrpSpPr>
            <a:grpSpLocks/>
          </p:cNvGrpSpPr>
          <p:nvPr/>
        </p:nvGrpSpPr>
        <p:grpSpPr bwMode="auto">
          <a:xfrm>
            <a:off x="3938700" y="2004581"/>
            <a:ext cx="4762500" cy="2847975"/>
            <a:chOff x="4103688" y="3124200"/>
            <a:chExt cx="4762500" cy="2847975"/>
          </a:xfrm>
        </p:grpSpPr>
        <p:pic>
          <p:nvPicPr>
            <p:cNvPr id="19467" name="Picture 53">
              <a:extLst>
                <a:ext uri="{FF2B5EF4-FFF2-40B4-BE49-F238E27FC236}">
                  <a16:creationId xmlns:a16="http://schemas.microsoft.com/office/drawing/2014/main" id="{3468E293-F94A-45C1-851F-F64498E61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688" y="3124200"/>
              <a:ext cx="47625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ular Callout 10">
              <a:extLst>
                <a:ext uri="{FF2B5EF4-FFF2-40B4-BE49-F238E27FC236}">
                  <a16:creationId xmlns:a16="http://schemas.microsoft.com/office/drawing/2014/main" id="{DF23C411-D0E4-4A3E-B822-904DA036BF8F}"/>
                </a:ext>
              </a:extLst>
            </p:cNvPr>
            <p:cNvSpPr/>
            <p:nvPr/>
          </p:nvSpPr>
          <p:spPr bwMode="auto">
            <a:xfrm>
              <a:off x="4876800" y="4038600"/>
              <a:ext cx="1066800" cy="990600"/>
            </a:xfrm>
            <a:prstGeom prst="wedgeRoundRectCallout">
              <a:avLst>
                <a:gd name="adj1" fmla="val 169991"/>
                <a:gd name="adj2" fmla="val -5807"/>
                <a:gd name="adj3" fmla="val 16667"/>
              </a:avLst>
            </a:prstGeom>
            <a:solidFill>
              <a:srgbClr val="D8540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0" anchor="ctr"/>
            <a:lstStyle/>
            <a:p>
              <a:pPr>
                <a:lnSpc>
                  <a:spcPts val="2200"/>
                </a:lnSpc>
                <a:defRPr/>
              </a:pPr>
              <a:r>
                <a:rPr lang="en-US" dirty="0">
                  <a:solidFill>
                    <a:schemeClr val="bg1"/>
                  </a:solidFill>
                  <a:latin typeface="Calibri" pitchFamily="34" charset="0"/>
                  <a:cs typeface="Calibri" pitchFamily="34" charset="0"/>
                </a:rPr>
                <a:t>Ductal cancer cells</a:t>
              </a:r>
            </a:p>
          </p:txBody>
        </p:sp>
      </p:grpSp>
      <p:sp>
        <p:nvSpPr>
          <p:cNvPr id="13" name="Rounded Rectangular Callout 12">
            <a:extLst>
              <a:ext uri="{FF2B5EF4-FFF2-40B4-BE49-F238E27FC236}">
                <a16:creationId xmlns:a16="http://schemas.microsoft.com/office/drawing/2014/main" id="{1AC3B004-A2FA-492E-B85D-1C49EBA78917}"/>
              </a:ext>
            </a:extLst>
          </p:cNvPr>
          <p:cNvSpPr/>
          <p:nvPr/>
        </p:nvSpPr>
        <p:spPr bwMode="auto">
          <a:xfrm>
            <a:off x="7800600" y="4648200"/>
            <a:ext cx="1066800" cy="990600"/>
          </a:xfrm>
          <a:prstGeom prst="wedgeRoundRectCallout">
            <a:avLst>
              <a:gd name="adj1" fmla="val -59972"/>
              <a:gd name="adj2" fmla="val -84691"/>
              <a:gd name="adj3" fmla="val 16667"/>
            </a:avLst>
          </a:prstGeom>
          <a:solidFill>
            <a:srgbClr val="D8540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0" anchor="ctr"/>
          <a:lstStyle/>
          <a:p>
            <a:pPr>
              <a:lnSpc>
                <a:spcPts val="2200"/>
              </a:lnSpc>
              <a:defRPr/>
            </a:pPr>
            <a:r>
              <a:rPr lang="en-US" dirty="0">
                <a:solidFill>
                  <a:schemeClr val="bg1"/>
                </a:solidFill>
                <a:latin typeface="Calibri" pitchFamily="34" charset="0"/>
                <a:cs typeface="Calibri" pitchFamily="34" charset="0"/>
              </a:rPr>
              <a:t>Normal </a:t>
            </a:r>
            <a:r>
              <a:rPr lang="en-US" dirty="0" err="1">
                <a:solidFill>
                  <a:schemeClr val="bg1"/>
                </a:solidFill>
                <a:latin typeface="Calibri" pitchFamily="34" charset="0"/>
                <a:cs typeface="Calibri" pitchFamily="34" charset="0"/>
              </a:rPr>
              <a:t>ductal</a:t>
            </a:r>
            <a:r>
              <a:rPr lang="en-US" dirty="0">
                <a:solidFill>
                  <a:schemeClr val="bg1"/>
                </a:solidFill>
                <a:latin typeface="Calibri" pitchFamily="34" charset="0"/>
                <a:cs typeface="Calibri" pitchFamily="34" charset="0"/>
              </a:rPr>
              <a:t> cell</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descr="Large confetti">
            <a:extLst>
              <a:ext uri="{FF2B5EF4-FFF2-40B4-BE49-F238E27FC236}">
                <a16:creationId xmlns:a16="http://schemas.microsoft.com/office/drawing/2014/main" id="{B99C0D3B-3404-4E02-8E8B-9255015F5B81}"/>
              </a:ext>
            </a:extLst>
          </p:cNvPr>
          <p:cNvSpPr>
            <a:spLocks noGrp="1"/>
          </p:cNvSpPr>
          <p:nvPr>
            <p:ph type="title"/>
          </p:nvPr>
        </p:nvSpPr>
        <p:spPr/>
        <p:txBody>
          <a:bodyPr>
            <a:normAutofit fontScale="90000"/>
          </a:bodyPr>
          <a:lstStyle/>
          <a:p>
            <a:pPr>
              <a:lnSpc>
                <a:spcPts val="5000"/>
              </a:lnSpc>
            </a:pPr>
            <a:r>
              <a:rPr lang="en-US" altLang="en-US">
                <a:latin typeface="Comic Sans MS" panose="030F0702030302020204" pitchFamily="66" charset="0"/>
              </a:rPr>
              <a:t>Invasive Ductal Carcinoma (IDC – </a:t>
            </a:r>
            <a:r>
              <a:rPr lang="en-US" altLang="en-US" sz="4000">
                <a:latin typeface="Comic Sans MS" panose="030F0702030302020204" pitchFamily="66" charset="0"/>
              </a:rPr>
              <a:t>80% of breast cancer</a:t>
            </a:r>
            <a:r>
              <a:rPr lang="en-US" altLang="en-US">
                <a:latin typeface="Comic Sans MS" panose="030F0702030302020204" pitchFamily="66" charset="0"/>
              </a:rPr>
              <a:t>)</a:t>
            </a:r>
          </a:p>
        </p:txBody>
      </p:sp>
      <p:sp>
        <p:nvSpPr>
          <p:cNvPr id="20485" name="Content Placeholder 9">
            <a:extLst>
              <a:ext uri="{FF2B5EF4-FFF2-40B4-BE49-F238E27FC236}">
                <a16:creationId xmlns:a16="http://schemas.microsoft.com/office/drawing/2014/main" id="{C64B95D7-DF46-4132-A6C9-364492162421}"/>
              </a:ext>
            </a:extLst>
          </p:cNvPr>
          <p:cNvSpPr>
            <a:spLocks noGrp="1"/>
          </p:cNvSpPr>
          <p:nvPr>
            <p:ph idx="1"/>
          </p:nvPr>
        </p:nvSpPr>
        <p:spPr>
          <a:xfrm>
            <a:off x="3783013" y="5029200"/>
            <a:ext cx="5132387" cy="990600"/>
          </a:xfrm>
        </p:spPr>
        <p:txBody>
          <a:bodyPr/>
          <a:lstStyle/>
          <a:p>
            <a:r>
              <a:rPr lang="en-US" altLang="en-US" sz="2400">
                <a:latin typeface="Comic Sans MS" panose="030F0702030302020204" pitchFamily="66" charset="0"/>
              </a:rPr>
              <a:t>The cancer has spread to the surrounding tissues</a:t>
            </a:r>
          </a:p>
        </p:txBody>
      </p:sp>
      <p:sp>
        <p:nvSpPr>
          <p:cNvPr id="20483" name="Slide Number Placeholder 5">
            <a:extLst>
              <a:ext uri="{FF2B5EF4-FFF2-40B4-BE49-F238E27FC236}">
                <a16:creationId xmlns:a16="http://schemas.microsoft.com/office/drawing/2014/main" id="{E3F7ACA9-F0E4-419A-8184-3FD98979308A}"/>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DA2FDDCF-22DD-46DF-8376-71CBBCB4065F}" type="slidenum">
              <a:rPr lang="en-US" altLang="en-US" sz="1400">
                <a:solidFill>
                  <a:schemeClr val="bg1"/>
                </a:solidFill>
              </a:rPr>
              <a:pPr eaLnBrk="1" hangingPunct="1"/>
              <a:t>17</a:t>
            </a:fld>
            <a:endParaRPr lang="en-US" altLang="en-US" sz="1400">
              <a:solidFill>
                <a:schemeClr val="bg1"/>
              </a:solidFill>
            </a:endParaRPr>
          </a:p>
        </p:txBody>
      </p:sp>
      <p:pic>
        <p:nvPicPr>
          <p:cNvPr id="20484" name="Picture 2" descr="G:\Teaching\COP6731\CAD\Breast Diagrams\invasive_ductal_carcinoma[2][1].jpg">
            <a:extLst>
              <a:ext uri="{FF2B5EF4-FFF2-40B4-BE49-F238E27FC236}">
                <a16:creationId xmlns:a16="http://schemas.microsoft.com/office/drawing/2014/main" id="{4C4A199D-AF7F-4C79-B94B-E17E691EC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81200"/>
            <a:ext cx="2997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Box 6">
            <a:extLst>
              <a:ext uri="{FF2B5EF4-FFF2-40B4-BE49-F238E27FC236}">
                <a16:creationId xmlns:a16="http://schemas.microsoft.com/office/drawing/2014/main" id="{B070E3C4-2537-42B3-8D8E-6E14B8614A48}"/>
              </a:ext>
            </a:extLst>
          </p:cNvPr>
          <p:cNvSpPr txBox="1">
            <a:spLocks noChangeArrowheads="1"/>
          </p:cNvSpPr>
          <p:nvPr/>
        </p:nvSpPr>
        <p:spPr bwMode="auto">
          <a:xfrm>
            <a:off x="304800" y="6489700"/>
            <a:ext cx="14906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800">
                <a:latin typeface="Arial" panose="020B0604020202020204" pitchFamily="34" charset="0"/>
                <a:cs typeface="Arial" panose="020B0604020202020204" pitchFamily="34" charset="0"/>
              </a:rPr>
              <a:t>Illustration © Mary K. Bryson</a:t>
            </a:r>
          </a:p>
        </p:txBody>
      </p:sp>
      <p:pic>
        <p:nvPicPr>
          <p:cNvPr id="20487" name="Picture 23">
            <a:extLst>
              <a:ext uri="{FF2B5EF4-FFF2-40B4-BE49-F238E27FC236}">
                <a16:creationId xmlns:a16="http://schemas.microsoft.com/office/drawing/2014/main" id="{1C0379A1-2BC0-451D-A820-0A8D16880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325" y="2363788"/>
            <a:ext cx="3597275"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a:extLst>
              <a:ext uri="{FF2B5EF4-FFF2-40B4-BE49-F238E27FC236}">
                <a16:creationId xmlns:a16="http://schemas.microsoft.com/office/drawing/2014/main" id="{93712594-0229-4EED-88E3-8CF4BA17BD4C}"/>
              </a:ext>
            </a:extLst>
          </p:cNvPr>
          <p:cNvSpPr/>
          <p:nvPr/>
        </p:nvSpPr>
        <p:spPr bwMode="auto">
          <a:xfrm>
            <a:off x="3870325" y="3049587"/>
            <a:ext cx="1981200" cy="1241146"/>
          </a:xfrm>
          <a:prstGeom prst="wedgeRoundRectCallout">
            <a:avLst>
              <a:gd name="adj1" fmla="val 113499"/>
              <a:gd name="adj2" fmla="val -57643"/>
              <a:gd name="adj3" fmla="val 16667"/>
            </a:avLst>
          </a:prstGeom>
          <a:solidFill>
            <a:srgbClr val="D8540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0" anchor="ctr"/>
          <a:lstStyle/>
          <a:p>
            <a:pPr>
              <a:lnSpc>
                <a:spcPts val="2200"/>
              </a:lnSpc>
              <a:defRPr/>
            </a:pPr>
            <a:r>
              <a:rPr lang="en-US" dirty="0" err="1">
                <a:solidFill>
                  <a:schemeClr val="bg1"/>
                </a:solidFill>
                <a:latin typeface="Calibri" pitchFamily="34" charset="0"/>
                <a:cs typeface="Calibri" pitchFamily="34" charset="0"/>
              </a:rPr>
              <a:t>Ductal</a:t>
            </a:r>
            <a:r>
              <a:rPr lang="en-US" dirty="0">
                <a:solidFill>
                  <a:schemeClr val="bg1"/>
                </a:solidFill>
                <a:latin typeface="Calibri" pitchFamily="34" charset="0"/>
                <a:cs typeface="Calibri" pitchFamily="34" charset="0"/>
              </a:rPr>
              <a:t> cancer cells breaking through the wall </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descr="Large confetti">
            <a:extLst>
              <a:ext uri="{FF2B5EF4-FFF2-40B4-BE49-F238E27FC236}">
                <a16:creationId xmlns:a16="http://schemas.microsoft.com/office/drawing/2014/main" id="{F7B1E57E-D8D0-4670-B969-1CF6DE77BAF4}"/>
              </a:ext>
            </a:extLst>
          </p:cNvPr>
          <p:cNvSpPr>
            <a:spLocks noGrp="1"/>
          </p:cNvSpPr>
          <p:nvPr>
            <p:ph type="title"/>
          </p:nvPr>
        </p:nvSpPr>
        <p:spPr/>
        <p:txBody>
          <a:bodyPr>
            <a:normAutofit fontScale="90000"/>
          </a:bodyPr>
          <a:lstStyle/>
          <a:p>
            <a:pPr>
              <a:lnSpc>
                <a:spcPts val="4900"/>
              </a:lnSpc>
            </a:pPr>
            <a:r>
              <a:rPr lang="en-US" altLang="en-US">
                <a:latin typeface="Comic Sans MS" panose="030F0702030302020204" pitchFamily="66" charset="0"/>
              </a:rPr>
              <a:t>Range of </a:t>
            </a:r>
            <a:br>
              <a:rPr lang="en-US" altLang="en-US">
                <a:latin typeface="Comic Sans MS" panose="030F0702030302020204" pitchFamily="66" charset="0"/>
              </a:rPr>
            </a:br>
            <a:r>
              <a:rPr lang="en-US" altLang="en-US">
                <a:latin typeface="Comic Sans MS" panose="030F0702030302020204" pitchFamily="66" charset="0"/>
              </a:rPr>
              <a:t>Ductal Carcinoma in situ</a:t>
            </a:r>
          </a:p>
        </p:txBody>
      </p:sp>
      <p:sp>
        <p:nvSpPr>
          <p:cNvPr id="21507" name="Slide Number Placeholder 5">
            <a:extLst>
              <a:ext uri="{FF2B5EF4-FFF2-40B4-BE49-F238E27FC236}">
                <a16:creationId xmlns:a16="http://schemas.microsoft.com/office/drawing/2014/main" id="{29B3CD39-32A1-4164-A14F-EADB3D831B3D}"/>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AA204986-16F0-432E-BD49-D8C142131B3E}" type="slidenum">
              <a:rPr lang="en-US" altLang="en-US" sz="1400">
                <a:solidFill>
                  <a:schemeClr val="bg1"/>
                </a:solidFill>
              </a:rPr>
              <a:pPr eaLnBrk="1" hangingPunct="1"/>
              <a:t>18</a:t>
            </a:fld>
            <a:endParaRPr lang="en-US" altLang="en-US" sz="1400">
              <a:solidFill>
                <a:schemeClr val="bg1"/>
              </a:solidFill>
            </a:endParaRPr>
          </a:p>
        </p:txBody>
      </p:sp>
      <p:pic>
        <p:nvPicPr>
          <p:cNvPr id="21508" name="Picture 2" descr="G:\Teaching\COP6731\CAD\Breast Diagrams\dcis_range[1].jpg">
            <a:extLst>
              <a:ext uri="{FF2B5EF4-FFF2-40B4-BE49-F238E27FC236}">
                <a16:creationId xmlns:a16="http://schemas.microsoft.com/office/drawing/2014/main" id="{627BC5B4-2B37-4A4A-AA48-0B0902869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550" y="1905000"/>
            <a:ext cx="3727450"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4">
            <a:extLst>
              <a:ext uri="{FF2B5EF4-FFF2-40B4-BE49-F238E27FC236}">
                <a16:creationId xmlns:a16="http://schemas.microsoft.com/office/drawing/2014/main" id="{93B09BE2-3D4B-4ACD-870B-15519123EC25}"/>
              </a:ext>
            </a:extLst>
          </p:cNvPr>
          <p:cNvSpPr txBox="1">
            <a:spLocks noChangeArrowheads="1"/>
          </p:cNvSpPr>
          <p:nvPr/>
        </p:nvSpPr>
        <p:spPr bwMode="auto">
          <a:xfrm rot="-5400000">
            <a:off x="1889918" y="5742782"/>
            <a:ext cx="14906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800">
                <a:latin typeface="Arial" panose="020B0604020202020204" pitchFamily="34" charset="0"/>
                <a:cs typeface="Arial" panose="020B0604020202020204" pitchFamily="34" charset="0"/>
              </a:rPr>
              <a:t>Illustration © Mary K. Bryson</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descr="Large confetti">
            <a:extLst>
              <a:ext uri="{FF2B5EF4-FFF2-40B4-BE49-F238E27FC236}">
                <a16:creationId xmlns:a16="http://schemas.microsoft.com/office/drawing/2014/main" id="{5212E73D-F77B-472B-AE10-E6A45492F7F8}"/>
              </a:ext>
            </a:extLst>
          </p:cNvPr>
          <p:cNvSpPr>
            <a:spLocks noGrp="1"/>
          </p:cNvSpPr>
          <p:nvPr>
            <p:ph type="title"/>
          </p:nvPr>
        </p:nvSpPr>
        <p:spPr/>
        <p:txBody>
          <a:bodyPr/>
          <a:lstStyle/>
          <a:p>
            <a:r>
              <a:rPr lang="en-US" altLang="en-US">
                <a:latin typeface="Comic Sans MS" panose="030F0702030302020204" pitchFamily="66" charset="0"/>
              </a:rPr>
              <a:t>Invasive Lobular Carcinoma (ILC)</a:t>
            </a:r>
          </a:p>
        </p:txBody>
      </p:sp>
      <p:sp>
        <p:nvSpPr>
          <p:cNvPr id="22531" name="Slide Number Placeholder 5">
            <a:extLst>
              <a:ext uri="{FF2B5EF4-FFF2-40B4-BE49-F238E27FC236}">
                <a16:creationId xmlns:a16="http://schemas.microsoft.com/office/drawing/2014/main" id="{9ACB384C-05A9-4D97-85B8-5DCCCE7A131F}"/>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3BDFBE5-B0E2-4309-AC6D-6E61D0D6BD96}" type="slidenum">
              <a:rPr lang="en-US" altLang="en-US" sz="1400">
                <a:solidFill>
                  <a:schemeClr val="bg1"/>
                </a:solidFill>
              </a:rPr>
              <a:pPr eaLnBrk="1" hangingPunct="1"/>
              <a:t>19</a:t>
            </a:fld>
            <a:endParaRPr lang="en-US" altLang="en-US" sz="1400">
              <a:solidFill>
                <a:schemeClr val="bg1"/>
              </a:solidFill>
            </a:endParaRPr>
          </a:p>
        </p:txBody>
      </p:sp>
      <p:pic>
        <p:nvPicPr>
          <p:cNvPr id="22532" name="Picture 2" descr="G:\Teaching\COP6731\CAD\Breast Diagrams\invasive_lobular_carcinoma[2][1].jpg">
            <a:extLst>
              <a:ext uri="{FF2B5EF4-FFF2-40B4-BE49-F238E27FC236}">
                <a16:creationId xmlns:a16="http://schemas.microsoft.com/office/drawing/2014/main" id="{C1B5A6CE-0F13-4682-9FE9-35278E195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95475"/>
            <a:ext cx="34448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6">
            <a:extLst>
              <a:ext uri="{FF2B5EF4-FFF2-40B4-BE49-F238E27FC236}">
                <a16:creationId xmlns:a16="http://schemas.microsoft.com/office/drawing/2014/main" id="{BFFD2AAD-4D92-472F-98F0-0CEF1BE693E1}"/>
              </a:ext>
            </a:extLst>
          </p:cNvPr>
          <p:cNvSpPr txBox="1">
            <a:spLocks noChangeArrowheads="1"/>
          </p:cNvSpPr>
          <p:nvPr/>
        </p:nvSpPr>
        <p:spPr bwMode="auto">
          <a:xfrm>
            <a:off x="566738" y="6477000"/>
            <a:ext cx="14906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800">
                <a:latin typeface="Arial" panose="020B0604020202020204" pitchFamily="34" charset="0"/>
                <a:cs typeface="Arial" panose="020B0604020202020204" pitchFamily="34" charset="0"/>
              </a:rPr>
              <a:t>Illustration © Mary K. Bryson</a:t>
            </a:r>
          </a:p>
        </p:txBody>
      </p:sp>
      <p:pic>
        <p:nvPicPr>
          <p:cNvPr id="22534" name="Picture 51">
            <a:extLst>
              <a:ext uri="{FF2B5EF4-FFF2-40B4-BE49-F238E27FC236}">
                <a16:creationId xmlns:a16="http://schemas.microsoft.com/office/drawing/2014/main" id="{4BE327A2-0504-43DF-809E-DD5655003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895475"/>
            <a:ext cx="38100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ular Callout 10">
            <a:extLst>
              <a:ext uri="{FF2B5EF4-FFF2-40B4-BE49-F238E27FC236}">
                <a16:creationId xmlns:a16="http://schemas.microsoft.com/office/drawing/2014/main" id="{66742321-2FB1-45CD-8C32-90A1B8986446}"/>
              </a:ext>
            </a:extLst>
          </p:cNvPr>
          <p:cNvSpPr/>
          <p:nvPr/>
        </p:nvSpPr>
        <p:spPr bwMode="auto">
          <a:xfrm>
            <a:off x="4953000" y="5334000"/>
            <a:ext cx="2133600" cy="990600"/>
          </a:xfrm>
          <a:prstGeom prst="wedgeRoundRectCallout">
            <a:avLst>
              <a:gd name="adj1" fmla="val -125779"/>
              <a:gd name="adj2" fmla="val 5721"/>
              <a:gd name="adj3" fmla="val 16667"/>
            </a:avLst>
          </a:prstGeom>
          <a:solidFill>
            <a:srgbClr val="D8540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45720" anchor="ctr"/>
          <a:lstStyle/>
          <a:p>
            <a:pPr algn="ctr">
              <a:lnSpc>
                <a:spcPts val="2200"/>
              </a:lnSpc>
              <a:defRPr/>
            </a:pPr>
            <a:r>
              <a:rPr lang="en-US" sz="2200" dirty="0">
                <a:solidFill>
                  <a:schemeClr val="bg1"/>
                </a:solidFill>
                <a:latin typeface="Calibri" pitchFamily="34" charset="0"/>
                <a:cs typeface="Calibri" pitchFamily="34" charset="0"/>
              </a:rPr>
              <a:t>Lobular cancer cells breaking through the wall</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descr="Large confetti">
            <a:extLst>
              <a:ext uri="{FF2B5EF4-FFF2-40B4-BE49-F238E27FC236}">
                <a16:creationId xmlns:a16="http://schemas.microsoft.com/office/drawing/2014/main" id="{72ACA53D-4C9C-452D-A082-0135E7885240}"/>
              </a:ext>
            </a:extLst>
          </p:cNvPr>
          <p:cNvSpPr>
            <a:spLocks noGrp="1"/>
          </p:cNvSpPr>
          <p:nvPr>
            <p:ph type="title"/>
          </p:nvPr>
        </p:nvSpPr>
        <p:spPr/>
        <p:txBody>
          <a:bodyPr/>
          <a:lstStyle/>
          <a:p>
            <a:r>
              <a:rPr lang="en-US" altLang="en-US" dirty="0">
                <a:latin typeface="Comic Sans MS" panose="030F0702030302020204" pitchFamily="66" charset="0"/>
              </a:rPr>
              <a:t>Outline</a:t>
            </a:r>
          </a:p>
        </p:txBody>
      </p:sp>
      <p:sp>
        <p:nvSpPr>
          <p:cNvPr id="6147" name="Content Placeholder 2">
            <a:extLst>
              <a:ext uri="{FF2B5EF4-FFF2-40B4-BE49-F238E27FC236}">
                <a16:creationId xmlns:a16="http://schemas.microsoft.com/office/drawing/2014/main" id="{9644EF6A-C8D1-4CDC-8C33-3D553D5E8B53}"/>
              </a:ext>
            </a:extLst>
          </p:cNvPr>
          <p:cNvSpPr>
            <a:spLocks noGrp="1"/>
          </p:cNvSpPr>
          <p:nvPr>
            <p:ph idx="1"/>
          </p:nvPr>
        </p:nvSpPr>
        <p:spPr>
          <a:xfrm>
            <a:off x="685800" y="2286000"/>
            <a:ext cx="7772400" cy="2895600"/>
          </a:xfrm>
        </p:spPr>
        <p:txBody>
          <a:bodyPr/>
          <a:lstStyle/>
          <a:p>
            <a:pPr>
              <a:spcAft>
                <a:spcPts val="1200"/>
              </a:spcAft>
            </a:pPr>
            <a:r>
              <a:rPr lang="en-US" altLang="en-US" dirty="0">
                <a:latin typeface="Comic Sans MS" panose="030F0702030302020204" pitchFamily="66" charset="0"/>
                <a:hlinkClick r:id="rId3" action="ppaction://hlinksldjump">
                  <a:extLst>
                    <a:ext uri="{A12FA001-AC4F-418D-AE19-62706E023703}">
                      <ahyp:hlinkClr xmlns:ahyp="http://schemas.microsoft.com/office/drawing/2018/hyperlinkcolor" val="tx"/>
                    </a:ext>
                  </a:extLst>
                </a:hlinkClick>
              </a:rPr>
              <a:t>Female Breast Anatomy</a:t>
            </a:r>
            <a:endParaRPr lang="en-US" altLang="en-US" dirty="0">
              <a:latin typeface="Comic Sans MS" panose="030F0702030302020204" pitchFamily="66" charset="0"/>
            </a:endParaRPr>
          </a:p>
          <a:p>
            <a:pPr>
              <a:spcAft>
                <a:spcPts val="1200"/>
              </a:spcAft>
            </a:pPr>
            <a:r>
              <a:rPr lang="en-US" altLang="en-US" dirty="0">
                <a:latin typeface="Comic Sans MS" panose="030F0702030302020204" pitchFamily="66" charset="0"/>
                <a:hlinkClick r:id="rId4" action="ppaction://hlinksldjump">
                  <a:extLst>
                    <a:ext uri="{A12FA001-AC4F-418D-AE19-62706E023703}">
                      <ahyp:hlinkClr xmlns:ahyp="http://schemas.microsoft.com/office/drawing/2018/hyperlinkcolor" val="tx"/>
                    </a:ext>
                  </a:extLst>
                </a:hlinkClick>
              </a:rPr>
              <a:t>Breast Cancer</a:t>
            </a:r>
            <a:endParaRPr lang="en-US" altLang="en-US" dirty="0">
              <a:latin typeface="Comic Sans MS" panose="030F0702030302020204" pitchFamily="66" charset="0"/>
            </a:endParaRPr>
          </a:p>
          <a:p>
            <a:pPr>
              <a:spcAft>
                <a:spcPts val="800"/>
              </a:spcAft>
            </a:pPr>
            <a:r>
              <a:rPr lang="en-US" spc="-75" dirty="0">
                <a:latin typeface="Comic Sans MS" panose="030F0702030302020204" pitchFamily="66" charset="0"/>
                <a:hlinkClick r:id="rId5" action="ppaction://hlinksldjump">
                  <a:extLst>
                    <a:ext uri="{A12FA001-AC4F-418D-AE19-62706E023703}">
                      <ahyp:hlinkClr xmlns:ahyp="http://schemas.microsoft.com/office/drawing/2018/hyperlinkcolor" val="tx"/>
                    </a:ext>
                  </a:extLst>
                </a:hlinkClick>
              </a:rPr>
              <a:t>What should be the Approach</a:t>
            </a:r>
            <a:endParaRPr lang="en-US" altLang="en-US" dirty="0">
              <a:latin typeface="Comic Sans MS" panose="030F0702030302020204" pitchFamily="66" charset="0"/>
            </a:endParaRPr>
          </a:p>
          <a:p>
            <a:pPr>
              <a:spcAft>
                <a:spcPts val="800"/>
              </a:spcAft>
            </a:pPr>
            <a:r>
              <a:rPr lang="en-US" altLang="en-US" dirty="0">
                <a:latin typeface="Comic Sans MS" panose="030F0702030302020204" pitchFamily="66" charset="0"/>
                <a:hlinkClick r:id="rId5" action="ppaction://hlinksldjump">
                  <a:extLst>
                    <a:ext uri="{A12FA001-AC4F-418D-AE19-62706E023703}">
                      <ahyp:hlinkClr xmlns:ahyp="http://schemas.microsoft.com/office/drawing/2018/hyperlinkcolor" val="tx"/>
                    </a:ext>
                  </a:extLst>
                </a:hlinkClick>
              </a:rPr>
              <a:t>Mammography</a:t>
            </a:r>
            <a:endParaRPr lang="en-US" altLang="en-US" dirty="0">
              <a:latin typeface="Comic Sans MS" panose="030F0702030302020204" pitchFamily="66" charset="0"/>
            </a:endParaRPr>
          </a:p>
          <a:p>
            <a:pPr>
              <a:spcAft>
                <a:spcPts val="800"/>
              </a:spcAft>
            </a:pPr>
            <a:r>
              <a:rPr lang="en-US" altLang="en-US" dirty="0">
                <a:latin typeface="Comic Sans MS" panose="030F0702030302020204" pitchFamily="66" charset="0"/>
                <a:hlinkClick r:id="rId6" action="ppaction://hlinksldjump">
                  <a:extLst>
                    <a:ext uri="{A12FA001-AC4F-418D-AE19-62706E023703}">
                      <ahyp:hlinkClr xmlns:ahyp="http://schemas.microsoft.com/office/drawing/2018/hyperlinkcolor" val="tx"/>
                    </a:ext>
                  </a:extLst>
                </a:hlinkClick>
              </a:rPr>
              <a:t>Predicting the Risk of Attaining Breast Cancer</a:t>
            </a:r>
            <a:endParaRPr lang="en-US" altLang="en-US" dirty="0">
              <a:latin typeface="Comic Sans MS" panose="030F0702030302020204" pitchFamily="66" charset="0"/>
            </a:endParaRPr>
          </a:p>
        </p:txBody>
      </p:sp>
      <p:sp>
        <p:nvSpPr>
          <p:cNvPr id="6148" name="Slide Number Placeholder 5">
            <a:extLst>
              <a:ext uri="{FF2B5EF4-FFF2-40B4-BE49-F238E27FC236}">
                <a16:creationId xmlns:a16="http://schemas.microsoft.com/office/drawing/2014/main" id="{F4EF45ED-D9D7-46F8-AD46-1B48412F7201}"/>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ACDC4EC-9C05-45C2-B4A1-42116B04BF15}" type="slidenum">
              <a:rPr lang="en-US" altLang="en-US" sz="1400">
                <a:solidFill>
                  <a:schemeClr val="bg1"/>
                </a:solidFill>
              </a:rPr>
              <a:pPr eaLnBrk="1" hangingPunct="1"/>
              <a:t>2</a:t>
            </a:fld>
            <a:endParaRPr lang="en-US" altLang="en-US" sz="1400">
              <a:solidFill>
                <a:schemeClr val="bg1"/>
              </a:solidFill>
            </a:endParaRPr>
          </a:p>
        </p:txBody>
      </p:sp>
      <p:sp>
        <p:nvSpPr>
          <p:cNvPr id="2" name="TextBox 1">
            <a:extLst>
              <a:ext uri="{FF2B5EF4-FFF2-40B4-BE49-F238E27FC236}">
                <a16:creationId xmlns:a16="http://schemas.microsoft.com/office/drawing/2014/main" id="{3A9CDC88-BB96-4037-954D-64AE83A30EB7}"/>
              </a:ext>
            </a:extLst>
          </p:cNvPr>
          <p:cNvSpPr txBox="1"/>
          <p:nvPr/>
        </p:nvSpPr>
        <p:spPr>
          <a:xfrm>
            <a:off x="688109" y="5172364"/>
            <a:ext cx="7524003" cy="1477328"/>
          </a:xfrm>
          <a:prstGeom prst="rect">
            <a:avLst/>
          </a:prstGeom>
          <a:noFill/>
        </p:spPr>
        <p:txBody>
          <a:bodyPr wrap="square" rtlCol="0">
            <a:spAutoFit/>
          </a:bodyPr>
          <a:lstStyle/>
          <a:p>
            <a:r>
              <a:rPr lang="en-US" dirty="0"/>
              <a:t>/*Please don’t mind the long Presentation. All I want is to make people know about how bad Breast Cancer is and why is it a matter of great concern. You can directly click on the links to reach the page you want to. Out Project is the 5</a:t>
            </a:r>
            <a:r>
              <a:rPr lang="en-US" baseline="30000" dirty="0"/>
              <a:t>th </a:t>
            </a:r>
            <a:r>
              <a:rPr lang="en-US" dirty="0"/>
              <a:t> Member of Outline.*/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descr="Large confetti">
            <a:extLst>
              <a:ext uri="{FF2B5EF4-FFF2-40B4-BE49-F238E27FC236}">
                <a16:creationId xmlns:a16="http://schemas.microsoft.com/office/drawing/2014/main" id="{746E699C-7D01-4314-A48F-D0D96062523F}"/>
              </a:ext>
            </a:extLst>
          </p:cNvPr>
          <p:cNvSpPr>
            <a:spLocks noGrp="1"/>
          </p:cNvSpPr>
          <p:nvPr>
            <p:ph type="title"/>
          </p:nvPr>
        </p:nvSpPr>
        <p:spPr/>
        <p:txBody>
          <a:bodyPr>
            <a:normAutofit fontScale="90000"/>
          </a:bodyPr>
          <a:lstStyle/>
          <a:p>
            <a:pPr>
              <a:lnSpc>
                <a:spcPts val="4800"/>
              </a:lnSpc>
            </a:pPr>
            <a:r>
              <a:rPr lang="en-US" altLang="en-US">
                <a:latin typeface="Comic Sans MS" panose="030F0702030302020204" pitchFamily="66" charset="0"/>
              </a:rPr>
              <a:t>Cancer Can also Invade Lymph or Blood Vessels</a:t>
            </a:r>
          </a:p>
        </p:txBody>
      </p:sp>
      <p:sp>
        <p:nvSpPr>
          <p:cNvPr id="23555" name="Slide Number Placeholder 5">
            <a:extLst>
              <a:ext uri="{FF2B5EF4-FFF2-40B4-BE49-F238E27FC236}">
                <a16:creationId xmlns:a16="http://schemas.microsoft.com/office/drawing/2014/main" id="{5F1EF4D3-0F6B-4844-B980-E8267B3A3712}"/>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C96A8D7-7061-42D2-A669-469E735E0032}" type="slidenum">
              <a:rPr lang="en-US" altLang="en-US" sz="1400">
                <a:solidFill>
                  <a:schemeClr val="bg1"/>
                </a:solidFill>
              </a:rPr>
              <a:pPr eaLnBrk="1" hangingPunct="1"/>
              <a:t>20</a:t>
            </a:fld>
            <a:endParaRPr lang="en-US" altLang="en-US" sz="1400">
              <a:solidFill>
                <a:schemeClr val="bg1"/>
              </a:solidFill>
            </a:endParaRPr>
          </a:p>
        </p:txBody>
      </p:sp>
      <p:sp>
        <p:nvSpPr>
          <p:cNvPr id="23556" name="TextBox 6">
            <a:extLst>
              <a:ext uri="{FF2B5EF4-FFF2-40B4-BE49-F238E27FC236}">
                <a16:creationId xmlns:a16="http://schemas.microsoft.com/office/drawing/2014/main" id="{82C98979-D921-4141-8D9C-12AC7FDED472}"/>
              </a:ext>
            </a:extLst>
          </p:cNvPr>
          <p:cNvSpPr txBox="1">
            <a:spLocks noChangeArrowheads="1"/>
          </p:cNvSpPr>
          <p:nvPr/>
        </p:nvSpPr>
        <p:spPr bwMode="auto">
          <a:xfrm>
            <a:off x="2471738" y="6489700"/>
            <a:ext cx="14906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800">
                <a:latin typeface="Arial" panose="020B0604020202020204" pitchFamily="34" charset="0"/>
                <a:cs typeface="Arial" panose="020B0604020202020204" pitchFamily="34" charset="0"/>
              </a:rPr>
              <a:t>Illustration © Mary K. Bryson</a:t>
            </a:r>
          </a:p>
        </p:txBody>
      </p:sp>
      <p:pic>
        <p:nvPicPr>
          <p:cNvPr id="23557" name="Picture 2" descr="Vascular lymphatic invasion">
            <a:extLst>
              <a:ext uri="{FF2B5EF4-FFF2-40B4-BE49-F238E27FC236}">
                <a16:creationId xmlns:a16="http://schemas.microsoft.com/office/drawing/2014/main" id="{D024D3DC-F62D-4E3A-A900-7274E0301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3" y="1908175"/>
            <a:ext cx="35814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a:extLst>
              <a:ext uri="{FF2B5EF4-FFF2-40B4-BE49-F238E27FC236}">
                <a16:creationId xmlns:a16="http://schemas.microsoft.com/office/drawing/2014/main" id="{EEE41452-E683-4C6A-B03F-CE3812E5FC94}"/>
              </a:ext>
            </a:extLst>
          </p:cNvPr>
          <p:cNvSpPr/>
          <p:nvPr/>
        </p:nvSpPr>
        <p:spPr bwMode="auto">
          <a:xfrm>
            <a:off x="6348586" y="3429000"/>
            <a:ext cx="1600200" cy="990600"/>
          </a:xfrm>
          <a:prstGeom prst="wedgeRoundRectCallout">
            <a:avLst>
              <a:gd name="adj1" fmla="val -134814"/>
              <a:gd name="adj2" fmla="val 6747"/>
              <a:gd name="adj3" fmla="val 16667"/>
            </a:avLst>
          </a:prstGeom>
          <a:solidFill>
            <a:srgbClr val="D8540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45720" anchor="ctr"/>
          <a:lstStyle/>
          <a:p>
            <a:pPr algn="ctr">
              <a:lnSpc>
                <a:spcPts val="2200"/>
              </a:lnSpc>
              <a:defRPr/>
            </a:pPr>
            <a:r>
              <a:rPr lang="en-US" sz="2200" dirty="0">
                <a:solidFill>
                  <a:schemeClr val="bg1"/>
                </a:solidFill>
                <a:latin typeface="Calibri" pitchFamily="34" charset="0"/>
                <a:cs typeface="Calibri" pitchFamily="34" charset="0"/>
              </a:rPr>
              <a:t>Cancer cells invade lymph duct</a:t>
            </a:r>
          </a:p>
        </p:txBody>
      </p:sp>
      <p:sp>
        <p:nvSpPr>
          <p:cNvPr id="11" name="Rounded Rectangular Callout 10">
            <a:extLst>
              <a:ext uri="{FF2B5EF4-FFF2-40B4-BE49-F238E27FC236}">
                <a16:creationId xmlns:a16="http://schemas.microsoft.com/office/drawing/2014/main" id="{452CD0CC-A7D0-4281-9CCD-D59EAE580C9A}"/>
              </a:ext>
            </a:extLst>
          </p:cNvPr>
          <p:cNvSpPr/>
          <p:nvPr/>
        </p:nvSpPr>
        <p:spPr bwMode="auto">
          <a:xfrm>
            <a:off x="1295400" y="4914900"/>
            <a:ext cx="1600200" cy="990600"/>
          </a:xfrm>
          <a:prstGeom prst="wedgeRoundRectCallout">
            <a:avLst>
              <a:gd name="adj1" fmla="val 118443"/>
              <a:gd name="adj2" fmla="val 30378"/>
              <a:gd name="adj3" fmla="val 16667"/>
            </a:avLst>
          </a:prstGeom>
          <a:solidFill>
            <a:srgbClr val="D8540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45720" anchor="ctr"/>
          <a:lstStyle/>
          <a:p>
            <a:pPr>
              <a:lnSpc>
                <a:spcPts val="2200"/>
              </a:lnSpc>
              <a:defRPr/>
            </a:pPr>
            <a:r>
              <a:rPr lang="en-US" sz="2200" dirty="0">
                <a:solidFill>
                  <a:schemeClr val="bg1"/>
                </a:solidFill>
                <a:latin typeface="Calibri" pitchFamily="34" charset="0"/>
                <a:cs typeface="Calibri" pitchFamily="34" charset="0"/>
              </a:rPr>
              <a:t>Cancer cells invade blood vessel</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22348" y="693424"/>
            <a:ext cx="7488252" cy="627736"/>
          </a:xfrm>
          <a:prstGeom prst="rect">
            <a:avLst/>
          </a:prstGeom>
        </p:spPr>
        <p:txBody>
          <a:bodyPr vert="horz" wrap="square" lIns="0" tIns="12065" rIns="0" bIns="0" rtlCol="0">
            <a:spAutoFit/>
          </a:bodyPr>
          <a:lstStyle/>
          <a:p>
            <a:pPr marL="12700">
              <a:lnSpc>
                <a:spcPct val="100000"/>
              </a:lnSpc>
              <a:spcBef>
                <a:spcPts val="95"/>
              </a:spcBef>
            </a:pPr>
            <a:r>
              <a:rPr lang="en-US" spc="-75" dirty="0">
                <a:latin typeface="Comic Sans MS" panose="030F0702030302020204" pitchFamily="66" charset="0"/>
              </a:rPr>
              <a:t>What should be the Approach</a:t>
            </a:r>
            <a:endParaRPr spc="-90" dirty="0">
              <a:latin typeface="Comic Sans MS" panose="030F0702030302020204" pitchFamily="66" charset="0"/>
            </a:endParaRPr>
          </a:p>
        </p:txBody>
      </p:sp>
      <p:sp>
        <p:nvSpPr>
          <p:cNvPr id="5" name="object 5"/>
          <p:cNvSpPr/>
          <p:nvPr/>
        </p:nvSpPr>
        <p:spPr>
          <a:xfrm>
            <a:off x="1207055" y="2580920"/>
            <a:ext cx="152399" cy="16001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500100" y="3429000"/>
            <a:ext cx="152399" cy="1600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500100" y="3946324"/>
            <a:ext cx="152399" cy="160019"/>
          </a:xfrm>
          <a:prstGeom prst="rect">
            <a:avLst/>
          </a:prstGeom>
          <a:blipFill>
            <a:blip r:embed="rId3" cstate="print"/>
            <a:stretch>
              <a:fillRect/>
            </a:stretch>
          </a:blipFill>
        </p:spPr>
        <p:txBody>
          <a:bodyPr wrap="square" lIns="0" tIns="0" rIns="0" bIns="0" rtlCol="0"/>
          <a:lstStyle/>
          <a:p>
            <a:endParaRPr dirty="0"/>
          </a:p>
        </p:txBody>
      </p:sp>
      <p:sp>
        <p:nvSpPr>
          <p:cNvPr id="9" name="object 9"/>
          <p:cNvSpPr txBox="1"/>
          <p:nvPr/>
        </p:nvSpPr>
        <p:spPr>
          <a:xfrm>
            <a:off x="1500100" y="2438400"/>
            <a:ext cx="7108190" cy="3175869"/>
          </a:xfrm>
          <a:prstGeom prst="rect">
            <a:avLst/>
          </a:prstGeom>
        </p:spPr>
        <p:txBody>
          <a:bodyPr vert="horz" wrap="square" lIns="0" tIns="13335" rIns="0" bIns="0" rtlCol="0">
            <a:spAutoFit/>
          </a:bodyPr>
          <a:lstStyle/>
          <a:p>
            <a:pPr marL="12700" marR="469900">
              <a:lnSpc>
                <a:spcPct val="100000"/>
              </a:lnSpc>
              <a:spcBef>
                <a:spcPts val="105"/>
              </a:spcBef>
            </a:pPr>
            <a:r>
              <a:rPr lang="en-US" sz="2000" spc="-15" dirty="0">
                <a:solidFill>
                  <a:srgbClr val="FB92A3"/>
                </a:solidFill>
                <a:latin typeface="Comic Sans MS" panose="030F0702030302020204" pitchFamily="66" charset="0"/>
                <a:cs typeface="Arial"/>
              </a:rPr>
              <a:t>Bringing</a:t>
            </a:r>
            <a:r>
              <a:rPr sz="2000" dirty="0">
                <a:solidFill>
                  <a:srgbClr val="FB92A3"/>
                </a:solidFill>
                <a:latin typeface="Comic Sans MS" panose="030F0702030302020204" pitchFamily="66" charset="0"/>
                <a:cs typeface="Arial"/>
              </a:rPr>
              <a:t> together </a:t>
            </a:r>
            <a:r>
              <a:rPr sz="2000" spc="-5" dirty="0">
                <a:solidFill>
                  <a:srgbClr val="FB92A3"/>
                </a:solidFill>
                <a:latin typeface="Comic Sans MS" panose="030F0702030302020204" pitchFamily="66" charset="0"/>
                <a:cs typeface="Arial"/>
              </a:rPr>
              <a:t>everyone affected </a:t>
            </a:r>
            <a:r>
              <a:rPr sz="2000" dirty="0">
                <a:solidFill>
                  <a:srgbClr val="FB92A3"/>
                </a:solidFill>
                <a:latin typeface="Comic Sans MS" panose="030F0702030302020204" pitchFamily="66" charset="0"/>
                <a:cs typeface="Arial"/>
              </a:rPr>
              <a:t>by the disease and</a:t>
            </a:r>
            <a:r>
              <a:rPr sz="2000" spc="-204" dirty="0">
                <a:solidFill>
                  <a:srgbClr val="FB92A3"/>
                </a:solidFill>
                <a:latin typeface="Comic Sans MS" panose="030F0702030302020204" pitchFamily="66" charset="0"/>
                <a:cs typeface="Arial"/>
              </a:rPr>
              <a:t> </a:t>
            </a:r>
            <a:r>
              <a:rPr sz="2000" spc="-5" dirty="0">
                <a:solidFill>
                  <a:srgbClr val="FB92A3"/>
                </a:solidFill>
                <a:latin typeface="Comic Sans MS" panose="030F0702030302020204" pitchFamily="66" charset="0"/>
                <a:cs typeface="Arial"/>
              </a:rPr>
              <a:t>all </a:t>
            </a:r>
            <a:r>
              <a:rPr sz="2000" dirty="0">
                <a:solidFill>
                  <a:srgbClr val="FB92A3"/>
                </a:solidFill>
                <a:latin typeface="Comic Sans MS" panose="030F0702030302020204" pitchFamily="66" charset="0"/>
                <a:cs typeface="Arial"/>
              </a:rPr>
              <a:t>those working </a:t>
            </a:r>
            <a:r>
              <a:rPr sz="2000" spc="-5" dirty="0">
                <a:solidFill>
                  <a:srgbClr val="FB92A3"/>
                </a:solidFill>
                <a:latin typeface="Comic Sans MS" panose="030F0702030302020204" pitchFamily="66" charset="0"/>
                <a:cs typeface="Arial"/>
              </a:rPr>
              <a:t>to </a:t>
            </a:r>
            <a:r>
              <a:rPr sz="2000" dirty="0">
                <a:solidFill>
                  <a:srgbClr val="FB92A3"/>
                </a:solidFill>
                <a:latin typeface="Comic Sans MS" panose="030F0702030302020204" pitchFamily="66" charset="0"/>
                <a:cs typeface="Arial"/>
              </a:rPr>
              <a:t>stop</a:t>
            </a:r>
            <a:r>
              <a:rPr sz="2000" spc="-90" dirty="0">
                <a:solidFill>
                  <a:srgbClr val="FB92A3"/>
                </a:solidFill>
                <a:latin typeface="Comic Sans MS" panose="030F0702030302020204" pitchFamily="66" charset="0"/>
                <a:cs typeface="Arial"/>
              </a:rPr>
              <a:t> </a:t>
            </a:r>
            <a:r>
              <a:rPr sz="2000" spc="-5" dirty="0">
                <a:solidFill>
                  <a:srgbClr val="FB92A3"/>
                </a:solidFill>
                <a:latin typeface="Comic Sans MS" panose="030F0702030302020204" pitchFamily="66" charset="0"/>
                <a:cs typeface="Arial"/>
              </a:rPr>
              <a:t>it:</a:t>
            </a:r>
            <a:endParaRPr lang="en-US" sz="2000" dirty="0">
              <a:latin typeface="Comic Sans MS" panose="030F0702030302020204" pitchFamily="66" charset="0"/>
              <a:cs typeface="Arial"/>
            </a:endParaRPr>
          </a:p>
          <a:p>
            <a:pPr marL="355600" marR="1105535">
              <a:lnSpc>
                <a:spcPct val="100000"/>
              </a:lnSpc>
              <a:spcBef>
                <a:spcPts val="5"/>
              </a:spcBef>
            </a:pPr>
            <a:endParaRPr lang="en-US" sz="2050" dirty="0">
              <a:latin typeface="Comic Sans MS" panose="030F0702030302020204" pitchFamily="66" charset="0"/>
              <a:cs typeface="Times New Roman"/>
            </a:endParaRPr>
          </a:p>
          <a:p>
            <a:pPr marL="355600" marR="1105535">
              <a:lnSpc>
                <a:spcPct val="100000"/>
              </a:lnSpc>
              <a:spcBef>
                <a:spcPts val="5"/>
              </a:spcBef>
            </a:pPr>
            <a:r>
              <a:rPr sz="1800" spc="-10" dirty="0">
                <a:solidFill>
                  <a:srgbClr val="FFFFFF"/>
                </a:solidFill>
                <a:latin typeface="Comic Sans MS" panose="030F0702030302020204" pitchFamily="66" charset="0"/>
                <a:cs typeface="Arial"/>
              </a:rPr>
              <a:t>Supporting </a:t>
            </a:r>
            <a:r>
              <a:rPr sz="1800" spc="-5" dirty="0">
                <a:solidFill>
                  <a:srgbClr val="FFFFFF"/>
                </a:solidFill>
                <a:latin typeface="Comic Sans MS" panose="030F0702030302020204" pitchFamily="66" charset="0"/>
                <a:cs typeface="Arial"/>
              </a:rPr>
              <a:t>researchers</a:t>
            </a:r>
            <a:endParaRPr sz="1800" dirty="0">
              <a:latin typeface="Comic Sans MS" panose="030F0702030302020204" pitchFamily="66" charset="0"/>
              <a:cs typeface="Arial"/>
            </a:endParaRPr>
          </a:p>
          <a:p>
            <a:pPr>
              <a:lnSpc>
                <a:spcPct val="100000"/>
              </a:lnSpc>
              <a:spcBef>
                <a:spcPts val="30"/>
              </a:spcBef>
            </a:pPr>
            <a:endParaRPr sz="1850" dirty="0">
              <a:latin typeface="Comic Sans MS" panose="030F0702030302020204" pitchFamily="66" charset="0"/>
              <a:cs typeface="Times New Roman"/>
            </a:endParaRPr>
          </a:p>
          <a:p>
            <a:pPr marL="355600" marR="144145">
              <a:lnSpc>
                <a:spcPct val="100000"/>
              </a:lnSpc>
            </a:pPr>
            <a:r>
              <a:rPr sz="1800" spc="-10" dirty="0">
                <a:solidFill>
                  <a:srgbClr val="FFFFFF"/>
                </a:solidFill>
                <a:latin typeface="Comic Sans MS" panose="030F0702030302020204" pitchFamily="66" charset="0"/>
                <a:cs typeface="Arial"/>
              </a:rPr>
              <a:t>Host helplines, support groups and more </a:t>
            </a:r>
            <a:r>
              <a:rPr sz="1800" spc="-5" dirty="0">
                <a:solidFill>
                  <a:srgbClr val="FFFFFF"/>
                </a:solidFill>
                <a:latin typeface="Comic Sans MS" panose="030F0702030302020204" pitchFamily="66" charset="0"/>
                <a:cs typeface="Arial"/>
              </a:rPr>
              <a:t>for </a:t>
            </a:r>
            <a:r>
              <a:rPr sz="1800" spc="-10" dirty="0">
                <a:solidFill>
                  <a:srgbClr val="FFFFFF"/>
                </a:solidFill>
                <a:latin typeface="Comic Sans MS" panose="030F0702030302020204" pitchFamily="66" charset="0"/>
                <a:cs typeface="Arial"/>
              </a:rPr>
              <a:t>all affected </a:t>
            </a:r>
            <a:r>
              <a:rPr sz="1800" spc="-5" dirty="0">
                <a:solidFill>
                  <a:srgbClr val="FFFFFF"/>
                </a:solidFill>
                <a:latin typeface="Comic Sans MS" panose="030F0702030302020204" pitchFamily="66" charset="0"/>
                <a:cs typeface="Arial"/>
              </a:rPr>
              <a:t>by </a:t>
            </a:r>
            <a:r>
              <a:rPr sz="1800" spc="-10" dirty="0">
                <a:solidFill>
                  <a:srgbClr val="FFFFFF"/>
                </a:solidFill>
                <a:latin typeface="Comic Sans MS" panose="030F0702030302020204" pitchFamily="66" charset="0"/>
                <a:cs typeface="Arial"/>
              </a:rPr>
              <a:t>breast  cancer</a:t>
            </a:r>
            <a:endParaRPr sz="1800" dirty="0">
              <a:latin typeface="Comic Sans MS" panose="030F0702030302020204" pitchFamily="66" charset="0"/>
              <a:cs typeface="Arial"/>
            </a:endParaRPr>
          </a:p>
          <a:p>
            <a:pPr marL="355600">
              <a:lnSpc>
                <a:spcPct val="100000"/>
              </a:lnSpc>
            </a:pPr>
            <a:r>
              <a:rPr sz="1800" spc="-10" dirty="0">
                <a:solidFill>
                  <a:srgbClr val="FFFFFF"/>
                </a:solidFill>
                <a:latin typeface="Comic Sans MS" panose="030F0702030302020204" pitchFamily="66" charset="0"/>
                <a:cs typeface="Arial"/>
              </a:rPr>
              <a:t>Public health campaigns </a:t>
            </a:r>
            <a:r>
              <a:rPr sz="1800" spc="-5" dirty="0">
                <a:solidFill>
                  <a:srgbClr val="FFFFFF"/>
                </a:solidFill>
                <a:latin typeface="Comic Sans MS" panose="030F0702030302020204" pitchFamily="66" charset="0"/>
                <a:cs typeface="Arial"/>
              </a:rPr>
              <a:t>that </a:t>
            </a:r>
            <a:r>
              <a:rPr sz="1800" spc="-10" dirty="0">
                <a:solidFill>
                  <a:srgbClr val="FFFFFF"/>
                </a:solidFill>
                <a:latin typeface="Comic Sans MS" panose="030F0702030302020204" pitchFamily="66" charset="0"/>
                <a:cs typeface="Arial"/>
              </a:rPr>
              <a:t>reach</a:t>
            </a:r>
            <a:r>
              <a:rPr sz="1800" spc="75" dirty="0">
                <a:solidFill>
                  <a:srgbClr val="FFFFFF"/>
                </a:solidFill>
                <a:latin typeface="Comic Sans MS" panose="030F0702030302020204" pitchFamily="66" charset="0"/>
                <a:cs typeface="Arial"/>
              </a:rPr>
              <a:t> </a:t>
            </a:r>
            <a:r>
              <a:rPr sz="1800" spc="-10" dirty="0">
                <a:solidFill>
                  <a:srgbClr val="FFFFFF"/>
                </a:solidFill>
                <a:latin typeface="Comic Sans MS" panose="030F0702030302020204" pitchFamily="66" charset="0"/>
                <a:cs typeface="Arial"/>
              </a:rPr>
              <a:t>millions</a:t>
            </a:r>
            <a:endParaRPr sz="1800" dirty="0">
              <a:latin typeface="Comic Sans MS" panose="030F0702030302020204" pitchFamily="66" charset="0"/>
              <a:cs typeface="Arial"/>
            </a:endParaRPr>
          </a:p>
          <a:p>
            <a:pPr>
              <a:lnSpc>
                <a:spcPct val="100000"/>
              </a:lnSpc>
              <a:spcBef>
                <a:spcPts val="30"/>
              </a:spcBef>
            </a:pPr>
            <a:endParaRPr sz="1850" dirty="0">
              <a:latin typeface="Comic Sans MS" panose="030F0702030302020204" pitchFamily="66" charset="0"/>
              <a:cs typeface="Times New Roman"/>
            </a:endParaRPr>
          </a:p>
          <a:p>
            <a:pPr marL="355600" marR="5080">
              <a:lnSpc>
                <a:spcPct val="100000"/>
              </a:lnSpc>
            </a:pPr>
            <a:r>
              <a:rPr sz="1800" spc="-5" dirty="0">
                <a:solidFill>
                  <a:srgbClr val="FFFFFF"/>
                </a:solidFill>
                <a:latin typeface="Comic Sans MS" panose="030F0702030302020204" pitchFamily="66" charset="0"/>
                <a:cs typeface="Arial"/>
              </a:rPr>
              <a:t>Hard-hitting policy </a:t>
            </a:r>
            <a:r>
              <a:rPr sz="1800" spc="-15" dirty="0">
                <a:solidFill>
                  <a:srgbClr val="FFFFFF"/>
                </a:solidFill>
                <a:latin typeface="Comic Sans MS" panose="030F0702030302020204" pitchFamily="66" charset="0"/>
                <a:cs typeface="Arial"/>
              </a:rPr>
              <a:t>work </a:t>
            </a:r>
            <a:r>
              <a:rPr sz="1800" spc="-10" dirty="0">
                <a:solidFill>
                  <a:srgbClr val="FFFFFF"/>
                </a:solidFill>
                <a:latin typeface="Comic Sans MS" panose="030F0702030302020204" pitchFamily="66" charset="0"/>
                <a:cs typeface="Arial"/>
              </a:rPr>
              <a:t>and campaigning </a:t>
            </a:r>
            <a:r>
              <a:rPr sz="1800" spc="-5" dirty="0">
                <a:solidFill>
                  <a:srgbClr val="FFFFFF"/>
                </a:solidFill>
                <a:latin typeface="Comic Sans MS" panose="030F0702030302020204" pitchFamily="66" charset="0"/>
                <a:cs typeface="Arial"/>
              </a:rPr>
              <a:t>on </a:t>
            </a:r>
            <a:r>
              <a:rPr sz="1800" spc="-10" dirty="0">
                <a:solidFill>
                  <a:srgbClr val="FFFFFF"/>
                </a:solidFill>
                <a:latin typeface="Comic Sans MS" panose="030F0702030302020204" pitchFamily="66" charset="0"/>
                <a:cs typeface="Arial"/>
              </a:rPr>
              <a:t>behalf </a:t>
            </a:r>
            <a:r>
              <a:rPr sz="1800" spc="-5" dirty="0">
                <a:solidFill>
                  <a:srgbClr val="FFFFFF"/>
                </a:solidFill>
                <a:latin typeface="Comic Sans MS" panose="030F0702030302020204" pitchFamily="66" charset="0"/>
                <a:cs typeface="Arial"/>
              </a:rPr>
              <a:t>of </a:t>
            </a:r>
            <a:r>
              <a:rPr sz="1800" spc="-10" dirty="0">
                <a:solidFill>
                  <a:srgbClr val="FFFFFF"/>
                </a:solidFill>
                <a:latin typeface="Comic Sans MS" panose="030F0702030302020204" pitchFamily="66" charset="0"/>
                <a:cs typeface="Arial"/>
              </a:rPr>
              <a:t>patients and  </a:t>
            </a:r>
            <a:r>
              <a:rPr sz="1800" spc="-5" dirty="0">
                <a:solidFill>
                  <a:srgbClr val="FFFFFF"/>
                </a:solidFill>
                <a:latin typeface="Comic Sans MS" panose="030F0702030302020204" pitchFamily="66" charset="0"/>
                <a:cs typeface="Arial"/>
              </a:rPr>
              <a:t>their </a:t>
            </a:r>
            <a:r>
              <a:rPr sz="1800" spc="-10" dirty="0">
                <a:solidFill>
                  <a:srgbClr val="FFFFFF"/>
                </a:solidFill>
                <a:latin typeface="Comic Sans MS" panose="030F0702030302020204" pitchFamily="66" charset="0"/>
                <a:cs typeface="Arial"/>
              </a:rPr>
              <a:t>families</a:t>
            </a:r>
            <a:endParaRPr sz="1800" dirty="0">
              <a:latin typeface="Comic Sans MS" panose="030F0702030302020204" pitchFamily="66" charset="0"/>
              <a:cs typeface="Arial"/>
            </a:endParaRPr>
          </a:p>
        </p:txBody>
      </p:sp>
      <p:sp>
        <p:nvSpPr>
          <p:cNvPr id="8" name="TextBox 7">
            <a:extLst>
              <a:ext uri="{FF2B5EF4-FFF2-40B4-BE49-F238E27FC236}">
                <a16:creationId xmlns:a16="http://schemas.microsoft.com/office/drawing/2014/main" id="{A5B95CE5-F400-4121-82C0-B86A3AA94BAE}"/>
              </a:ext>
            </a:extLst>
          </p:cNvPr>
          <p:cNvSpPr txBox="1"/>
          <p:nvPr/>
        </p:nvSpPr>
        <p:spPr>
          <a:xfrm>
            <a:off x="3733800" y="6319541"/>
            <a:ext cx="5638800" cy="369332"/>
          </a:xfrm>
          <a:prstGeom prst="rect">
            <a:avLst/>
          </a:prstGeom>
          <a:noFill/>
        </p:spPr>
        <p:txBody>
          <a:bodyPr wrap="square">
            <a:spAutoFit/>
          </a:bodyPr>
          <a:lstStyle/>
          <a:p>
            <a:pPr>
              <a:spcAft>
                <a:spcPts val="800"/>
              </a:spcAft>
            </a:pPr>
            <a:r>
              <a:rPr lang="en-US" altLang="en-US" dirty="0">
                <a:latin typeface="Comic Sans MS" panose="030F0702030302020204" pitchFamily="66" charset="0"/>
                <a:hlinkClick r:id="rId4" action="ppaction://hlinksldjump">
                  <a:extLst>
                    <a:ext uri="{A12FA001-AC4F-418D-AE19-62706E023703}">
                      <ahyp:hlinkClr xmlns:ahyp="http://schemas.microsoft.com/office/drawing/2018/hyperlinkcolor" val="tx"/>
                    </a:ext>
                  </a:extLst>
                </a:hlinkClick>
              </a:rPr>
              <a:t>Predicting the Risk of Attaining Breast Cancer</a:t>
            </a:r>
            <a:endParaRPr lang="en-US" altLang="en-US" dirty="0">
              <a:latin typeface="Comic Sans MS" panose="030F0702030302020204" pitchFamily="66" charset="0"/>
            </a:endParaRPr>
          </a:p>
        </p:txBody>
      </p:sp>
      <p:sp>
        <p:nvSpPr>
          <p:cNvPr id="10" name="TextBox 9">
            <a:extLst>
              <a:ext uri="{FF2B5EF4-FFF2-40B4-BE49-F238E27FC236}">
                <a16:creationId xmlns:a16="http://schemas.microsoft.com/office/drawing/2014/main" id="{F220D555-66B3-4C1D-8720-D36B05C4D480}"/>
              </a:ext>
            </a:extLst>
          </p:cNvPr>
          <p:cNvSpPr txBox="1"/>
          <p:nvPr/>
        </p:nvSpPr>
        <p:spPr>
          <a:xfrm>
            <a:off x="2348345" y="6319541"/>
            <a:ext cx="1371600" cy="369332"/>
          </a:xfrm>
          <a:prstGeom prst="rect">
            <a:avLst/>
          </a:prstGeom>
          <a:noFill/>
        </p:spPr>
        <p:txBody>
          <a:bodyPr wrap="square" rtlCol="0">
            <a:spAutoFit/>
          </a:bodyPr>
          <a:lstStyle/>
          <a:p>
            <a:r>
              <a:rPr lang="en-US" dirty="0"/>
              <a:t>Quick Link:</a:t>
            </a:r>
          </a:p>
        </p:txBody>
      </p:sp>
      <p:sp>
        <p:nvSpPr>
          <p:cNvPr id="13" name="object 5">
            <a:extLst>
              <a:ext uri="{FF2B5EF4-FFF2-40B4-BE49-F238E27FC236}">
                <a16:creationId xmlns:a16="http://schemas.microsoft.com/office/drawing/2014/main" id="{C8308523-244C-4B45-A455-0EA809EE1BE5}"/>
              </a:ext>
            </a:extLst>
          </p:cNvPr>
          <p:cNvSpPr/>
          <p:nvPr/>
        </p:nvSpPr>
        <p:spPr>
          <a:xfrm>
            <a:off x="1500099" y="5055317"/>
            <a:ext cx="152399" cy="16001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descr="Large confetti">
            <a:extLst>
              <a:ext uri="{FF2B5EF4-FFF2-40B4-BE49-F238E27FC236}">
                <a16:creationId xmlns:a16="http://schemas.microsoft.com/office/drawing/2014/main" id="{A82D03E5-6290-4A92-85F2-4AEAD3A557DB}"/>
              </a:ext>
            </a:extLst>
          </p:cNvPr>
          <p:cNvSpPr>
            <a:spLocks noGrp="1"/>
          </p:cNvSpPr>
          <p:nvPr>
            <p:ph type="title"/>
          </p:nvPr>
        </p:nvSpPr>
        <p:spPr/>
        <p:txBody>
          <a:bodyPr/>
          <a:lstStyle/>
          <a:p>
            <a:r>
              <a:rPr lang="en-US" altLang="en-US">
                <a:latin typeface="Comic Sans MS" panose="030F0702030302020204" pitchFamily="66" charset="0"/>
              </a:rPr>
              <a:t>Mammography</a:t>
            </a:r>
            <a:endParaRPr lang="en-US" altLang="en-US"/>
          </a:p>
        </p:txBody>
      </p:sp>
      <p:sp>
        <p:nvSpPr>
          <p:cNvPr id="26627" name="Content Placeholder 2">
            <a:extLst>
              <a:ext uri="{FF2B5EF4-FFF2-40B4-BE49-F238E27FC236}">
                <a16:creationId xmlns:a16="http://schemas.microsoft.com/office/drawing/2014/main" id="{A658C07E-3BF7-4765-8D41-3A3D345C4AD1}"/>
              </a:ext>
            </a:extLst>
          </p:cNvPr>
          <p:cNvSpPr>
            <a:spLocks noGrp="1"/>
          </p:cNvSpPr>
          <p:nvPr>
            <p:ph idx="1"/>
          </p:nvPr>
        </p:nvSpPr>
        <p:spPr>
          <a:xfrm>
            <a:off x="228600" y="2057400"/>
            <a:ext cx="6400800" cy="4191000"/>
          </a:xfrm>
        </p:spPr>
        <p:txBody>
          <a:bodyPr>
            <a:normAutofit lnSpcReduction="10000"/>
          </a:bodyPr>
          <a:lstStyle/>
          <a:p>
            <a:pPr>
              <a:spcAft>
                <a:spcPts val="600"/>
              </a:spcAft>
            </a:pPr>
            <a:r>
              <a:rPr lang="en-US" altLang="en-US" sz="2400">
                <a:latin typeface="Comic Sans MS" panose="030F0702030302020204" pitchFamily="66" charset="0"/>
              </a:rPr>
              <a:t>Use a low-dose </a:t>
            </a:r>
            <a:r>
              <a:rPr lang="en-US" altLang="en-US" sz="2400">
                <a:solidFill>
                  <a:srgbClr val="0E5DD2"/>
                </a:solidFill>
                <a:latin typeface="Comic Sans MS" panose="030F0702030302020204" pitchFamily="66" charset="0"/>
              </a:rPr>
              <a:t>x-ray</a:t>
            </a:r>
            <a:r>
              <a:rPr lang="en-US" altLang="en-US" sz="2400">
                <a:latin typeface="Comic Sans MS" panose="030F0702030302020204" pitchFamily="66" charset="0"/>
              </a:rPr>
              <a:t> system to examine breasts</a:t>
            </a:r>
          </a:p>
          <a:p>
            <a:pPr>
              <a:spcAft>
                <a:spcPts val="600"/>
              </a:spcAft>
            </a:pPr>
            <a:r>
              <a:rPr lang="en-US" altLang="en-US" sz="2400">
                <a:solidFill>
                  <a:srgbClr val="0E5DD2"/>
                </a:solidFill>
                <a:latin typeface="Comic Sans MS" panose="030F0702030302020204" pitchFamily="66" charset="0"/>
              </a:rPr>
              <a:t>Digital mammography </a:t>
            </a:r>
            <a:r>
              <a:rPr lang="en-US" altLang="en-US" sz="2400" b="1">
                <a:latin typeface="Comic Sans MS" panose="030F0702030302020204" pitchFamily="66" charset="0"/>
              </a:rPr>
              <a:t>replaces x-ray film by solid-state detectors</a:t>
            </a:r>
            <a:r>
              <a:rPr lang="en-US" altLang="en-US" sz="2400">
                <a:latin typeface="Comic Sans MS" panose="030F0702030302020204" pitchFamily="66" charset="0"/>
              </a:rPr>
              <a:t> that convert x-rays into electrical signals. These signals are used to produce images that can be displayed on a computer screen (similar to digital cameras)</a:t>
            </a:r>
          </a:p>
          <a:p>
            <a:pPr>
              <a:spcAft>
                <a:spcPts val="600"/>
              </a:spcAft>
            </a:pPr>
            <a:r>
              <a:rPr lang="en-US" altLang="en-US" sz="2400">
                <a:latin typeface="Comic Sans MS" panose="030F0702030302020204" pitchFamily="66" charset="0"/>
              </a:rPr>
              <a:t>Mammography can show changes in the breast up to two years before a physician can feel them</a:t>
            </a:r>
          </a:p>
        </p:txBody>
      </p:sp>
      <p:sp>
        <p:nvSpPr>
          <p:cNvPr id="24580" name="Slide Number Placeholder 5">
            <a:extLst>
              <a:ext uri="{FF2B5EF4-FFF2-40B4-BE49-F238E27FC236}">
                <a16:creationId xmlns:a16="http://schemas.microsoft.com/office/drawing/2014/main" id="{9CC28F53-92C6-4A9B-94A9-F28A70A9BA5A}"/>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7E10BDDE-6198-4BAC-849E-81EE42159B91}" type="slidenum">
              <a:rPr lang="en-US" altLang="en-US" sz="1400">
                <a:solidFill>
                  <a:schemeClr val="bg1"/>
                </a:solidFill>
              </a:rPr>
              <a:pPr eaLnBrk="1" hangingPunct="1"/>
              <a:t>22</a:t>
            </a:fld>
            <a:endParaRPr lang="en-US" altLang="en-US" sz="1400">
              <a:solidFill>
                <a:schemeClr val="bg1"/>
              </a:solidFill>
            </a:endParaRPr>
          </a:p>
        </p:txBody>
      </p:sp>
      <p:pic>
        <p:nvPicPr>
          <p:cNvPr id="24581" name="Picture 3" descr="G:\Teaching\COP6731\CAD\Breast Diagrams\si-mammomat[1].jpg">
            <a:extLst>
              <a:ext uri="{FF2B5EF4-FFF2-40B4-BE49-F238E27FC236}">
                <a16:creationId xmlns:a16="http://schemas.microsoft.com/office/drawing/2014/main" id="{26584C85-4B15-45A4-9A81-58A725B9F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1905000"/>
            <a:ext cx="198278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7" descr="http://www.cancer.gov/images/cdr/live/CDR415525-750.jpg">
            <a:extLst>
              <a:ext uri="{FF2B5EF4-FFF2-40B4-BE49-F238E27FC236}">
                <a16:creationId xmlns:a16="http://schemas.microsoft.com/office/drawing/2014/main" id="{B3CE1798-00D2-4CC2-B0D0-1FB82075B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0" y="4800600"/>
            <a:ext cx="17907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1000"/>
                                        <p:tgtEl>
                                          <p:spTgt spid="26627">
                                            <p:txEl>
                                              <p:pRg st="0" end="0"/>
                                            </p:txEl>
                                          </p:spTgt>
                                        </p:tgtEl>
                                      </p:cBhvr>
                                    </p:animEffect>
                                    <p:anim calcmode="lin" valueType="num">
                                      <p:cBhvr>
                                        <p:cTn id="8" dur="10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62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fade">
                                      <p:cBhvr>
                                        <p:cTn id="12" dur="1000"/>
                                        <p:tgtEl>
                                          <p:spTgt spid="26627">
                                            <p:txEl>
                                              <p:pRg st="1" end="1"/>
                                            </p:txEl>
                                          </p:spTgt>
                                        </p:tgtEl>
                                      </p:cBhvr>
                                    </p:animEffect>
                                    <p:anim calcmode="lin" valueType="num">
                                      <p:cBhvr>
                                        <p:cTn id="13" dur="10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66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26627">
                                            <p:txEl>
                                              <p:pRg st="2" end="2"/>
                                            </p:txEl>
                                          </p:spTgt>
                                        </p:tgtEl>
                                        <p:attrNameLst>
                                          <p:attrName>style.visibility</p:attrName>
                                        </p:attrNameLst>
                                      </p:cBhvr>
                                      <p:to>
                                        <p:strVal val="visible"/>
                                      </p:to>
                                    </p:set>
                                    <p:animEffect transition="in" filter="fade">
                                      <p:cBhvr>
                                        <p:cTn id="19" dur="1000"/>
                                        <p:tgtEl>
                                          <p:spTgt spid="26627">
                                            <p:txEl>
                                              <p:pRg st="2" end="2"/>
                                            </p:txEl>
                                          </p:spTgt>
                                        </p:tgtEl>
                                      </p:cBhvr>
                                    </p:animEffect>
                                    <p:anim calcmode="lin" valueType="num">
                                      <p:cBhvr>
                                        <p:cTn id="20" dur="10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662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descr="Large confetti">
            <a:extLst>
              <a:ext uri="{FF2B5EF4-FFF2-40B4-BE49-F238E27FC236}">
                <a16:creationId xmlns:a16="http://schemas.microsoft.com/office/drawing/2014/main" id="{EFBCB1CB-5DBE-42CE-B55F-ACA748DC6B44}"/>
              </a:ext>
            </a:extLst>
          </p:cNvPr>
          <p:cNvSpPr>
            <a:spLocks noGrp="1"/>
          </p:cNvSpPr>
          <p:nvPr>
            <p:ph type="title"/>
          </p:nvPr>
        </p:nvSpPr>
        <p:spPr/>
        <p:txBody>
          <a:bodyPr/>
          <a:lstStyle/>
          <a:p>
            <a:r>
              <a:rPr lang="en-US" altLang="en-US">
                <a:latin typeface="Comic Sans MS" panose="030F0702030302020204" pitchFamily="66" charset="0"/>
              </a:rPr>
              <a:t>Computer-Aided Diagnosis</a:t>
            </a:r>
          </a:p>
        </p:txBody>
      </p:sp>
      <p:sp>
        <p:nvSpPr>
          <p:cNvPr id="25603" name="Content Placeholder 2">
            <a:extLst>
              <a:ext uri="{FF2B5EF4-FFF2-40B4-BE49-F238E27FC236}">
                <a16:creationId xmlns:a16="http://schemas.microsoft.com/office/drawing/2014/main" id="{127F7622-9667-413F-A7F8-43F27C323E1D}"/>
              </a:ext>
            </a:extLst>
          </p:cNvPr>
          <p:cNvSpPr>
            <a:spLocks noGrp="1"/>
          </p:cNvSpPr>
          <p:nvPr>
            <p:ph idx="1"/>
          </p:nvPr>
        </p:nvSpPr>
        <p:spPr>
          <a:xfrm>
            <a:off x="457200" y="2057400"/>
            <a:ext cx="6248400" cy="4495800"/>
          </a:xfrm>
        </p:spPr>
        <p:txBody>
          <a:bodyPr>
            <a:normAutofit/>
          </a:bodyPr>
          <a:lstStyle/>
          <a:p>
            <a:pPr>
              <a:spcAft>
                <a:spcPts val="1200"/>
              </a:spcAft>
            </a:pPr>
            <a:r>
              <a:rPr lang="en-US" altLang="en-US" sz="2800">
                <a:latin typeface="Comic Sans MS" panose="030F0702030302020204" pitchFamily="66" charset="0"/>
              </a:rPr>
              <a:t>Mammography allows for efficient diagnosis of breast cancers at an earlier stage</a:t>
            </a:r>
          </a:p>
          <a:p>
            <a:pPr>
              <a:spcAft>
                <a:spcPts val="1200"/>
              </a:spcAft>
            </a:pPr>
            <a:r>
              <a:rPr lang="en-US" altLang="en-US" sz="2800">
                <a:latin typeface="Comic Sans MS" panose="030F0702030302020204" pitchFamily="66" charset="0"/>
              </a:rPr>
              <a:t>Radiologists misdiagnose 10-30% of the malignant cases</a:t>
            </a:r>
          </a:p>
          <a:p>
            <a:pPr>
              <a:spcAft>
                <a:spcPts val="1200"/>
              </a:spcAft>
            </a:pPr>
            <a:r>
              <a:rPr lang="en-US" altLang="en-US" sz="2800" b="1">
                <a:latin typeface="Comic Sans MS" panose="030F0702030302020204" pitchFamily="66" charset="0"/>
              </a:rPr>
              <a:t>Of the cases sent for surgical biopsy, only 10-20% are actually malignant</a:t>
            </a:r>
          </a:p>
        </p:txBody>
      </p:sp>
      <p:sp>
        <p:nvSpPr>
          <p:cNvPr id="25604" name="Slide Number Placeholder 5">
            <a:extLst>
              <a:ext uri="{FF2B5EF4-FFF2-40B4-BE49-F238E27FC236}">
                <a16:creationId xmlns:a16="http://schemas.microsoft.com/office/drawing/2014/main" id="{73435267-24C1-4A95-9F63-C15A8E4BF952}"/>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D573B80B-B2C3-46E5-A0E8-6BDF961BCCEE}" type="slidenum">
              <a:rPr lang="en-US" altLang="en-US" sz="1400">
                <a:solidFill>
                  <a:schemeClr val="bg1"/>
                </a:solidFill>
              </a:rPr>
              <a:pPr eaLnBrk="1" hangingPunct="1"/>
              <a:t>23</a:t>
            </a:fld>
            <a:endParaRPr lang="en-US" altLang="en-US" sz="1400">
              <a:solidFill>
                <a:schemeClr val="bg1"/>
              </a:solidFill>
            </a:endParaRPr>
          </a:p>
        </p:txBody>
      </p:sp>
      <p:sp>
        <p:nvSpPr>
          <p:cNvPr id="25605" name="TextBox 6">
            <a:extLst>
              <a:ext uri="{FF2B5EF4-FFF2-40B4-BE49-F238E27FC236}">
                <a16:creationId xmlns:a16="http://schemas.microsoft.com/office/drawing/2014/main" id="{FEA7CA1E-DE04-43BC-8067-918EEA40698A}"/>
              </a:ext>
            </a:extLst>
          </p:cNvPr>
          <p:cNvSpPr txBox="1">
            <a:spLocks noChangeArrowheads="1"/>
          </p:cNvSpPr>
          <p:nvPr/>
        </p:nvSpPr>
        <p:spPr bwMode="auto">
          <a:xfrm>
            <a:off x="6477000" y="6184900"/>
            <a:ext cx="13668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800">
                <a:latin typeface="Arial" panose="020B0604020202020204" pitchFamily="34" charset="0"/>
                <a:cs typeface="Arial" panose="020B0604020202020204" pitchFamily="34" charset="0"/>
              </a:rPr>
              <a:t>National Cancer Institute</a:t>
            </a:r>
          </a:p>
        </p:txBody>
      </p:sp>
      <p:sp>
        <p:nvSpPr>
          <p:cNvPr id="2" name="Rounded Rectangle 1">
            <a:extLst>
              <a:ext uri="{FF2B5EF4-FFF2-40B4-BE49-F238E27FC236}">
                <a16:creationId xmlns:a16="http://schemas.microsoft.com/office/drawing/2014/main" id="{3B50D333-161F-4C67-B29D-62A040051358}"/>
              </a:ext>
            </a:extLst>
          </p:cNvPr>
          <p:cNvSpPr/>
          <p:nvPr/>
        </p:nvSpPr>
        <p:spPr bwMode="auto">
          <a:xfrm>
            <a:off x="6781800" y="3810000"/>
            <a:ext cx="1828800" cy="1752600"/>
          </a:xfrm>
          <a:prstGeom prst="roundRect">
            <a:avLst/>
          </a:prstGeom>
          <a:solidFill>
            <a:srgbClr val="3D8376"/>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2000" dirty="0">
                <a:solidFill>
                  <a:schemeClr val="bg1"/>
                </a:solidFill>
                <a:latin typeface="Calibri" pitchFamily="34" charset="0"/>
                <a:cs typeface="Calibri" pitchFamily="34" charset="0"/>
              </a:rPr>
              <a:t>CAD systems</a:t>
            </a:r>
          </a:p>
          <a:p>
            <a:pPr algn="ctr">
              <a:defRPr/>
            </a:pPr>
            <a:r>
              <a:rPr lang="en-US" sz="2000" dirty="0">
                <a:solidFill>
                  <a:schemeClr val="bg1"/>
                </a:solidFill>
                <a:latin typeface="Calibri" pitchFamily="34" charset="0"/>
                <a:cs typeface="Calibri" pitchFamily="34" charset="0"/>
              </a:rPr>
              <a:t>can assist</a:t>
            </a:r>
          </a:p>
          <a:p>
            <a:pPr algn="ctr">
              <a:defRPr/>
            </a:pPr>
            <a:r>
              <a:rPr lang="en-US" sz="2000" dirty="0">
                <a:solidFill>
                  <a:schemeClr val="bg1"/>
                </a:solidFill>
                <a:latin typeface="Calibri" pitchFamily="34" charset="0"/>
                <a:cs typeface="Calibri" pitchFamily="34" charset="0"/>
              </a:rPr>
              <a:t>radiologists to</a:t>
            </a:r>
          </a:p>
          <a:p>
            <a:pPr algn="ctr">
              <a:defRPr/>
            </a:pPr>
            <a:r>
              <a:rPr lang="en-US" sz="2000" dirty="0">
                <a:solidFill>
                  <a:schemeClr val="bg1"/>
                </a:solidFill>
                <a:latin typeface="Calibri" pitchFamily="34" charset="0"/>
                <a:cs typeface="Calibri" pitchFamily="34" charset="0"/>
              </a:rPr>
              <a:t>Reduce these</a:t>
            </a:r>
          </a:p>
          <a:p>
            <a:pPr algn="ctr">
              <a:defRPr/>
            </a:pPr>
            <a:r>
              <a:rPr lang="en-US" sz="2000" dirty="0">
                <a:solidFill>
                  <a:schemeClr val="bg1"/>
                </a:solidFill>
                <a:latin typeface="Calibri" pitchFamily="34" charset="0"/>
                <a:cs typeface="Calibri" pitchFamily="34" charset="0"/>
              </a:rPr>
              <a:t>problems</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descr="Large confetti">
            <a:extLst>
              <a:ext uri="{FF2B5EF4-FFF2-40B4-BE49-F238E27FC236}">
                <a16:creationId xmlns:a16="http://schemas.microsoft.com/office/drawing/2014/main" id="{2C876CBC-D2BD-4039-BB00-BA5A6D2BD733}"/>
              </a:ext>
            </a:extLst>
          </p:cNvPr>
          <p:cNvSpPr>
            <a:spLocks noGrp="1"/>
          </p:cNvSpPr>
          <p:nvPr>
            <p:ph type="title"/>
          </p:nvPr>
        </p:nvSpPr>
        <p:spPr/>
        <p:txBody>
          <a:bodyPr/>
          <a:lstStyle/>
          <a:p>
            <a:r>
              <a:rPr lang="en-US" altLang="en-US">
                <a:latin typeface="Comic Sans MS" panose="030F0702030302020204" pitchFamily="66" charset="0"/>
              </a:rPr>
              <a:t>What Mammograms Show</a:t>
            </a:r>
          </a:p>
        </p:txBody>
      </p:sp>
      <p:sp>
        <p:nvSpPr>
          <p:cNvPr id="26627" name="Content Placeholder 2">
            <a:extLst>
              <a:ext uri="{FF2B5EF4-FFF2-40B4-BE49-F238E27FC236}">
                <a16:creationId xmlns:a16="http://schemas.microsoft.com/office/drawing/2014/main" id="{F4F2A919-E61E-4CDB-BD62-D4DDEFDE87F8}"/>
              </a:ext>
            </a:extLst>
          </p:cNvPr>
          <p:cNvSpPr>
            <a:spLocks noGrp="1"/>
          </p:cNvSpPr>
          <p:nvPr>
            <p:ph idx="1"/>
          </p:nvPr>
        </p:nvSpPr>
        <p:spPr>
          <a:xfrm>
            <a:off x="609600" y="1981200"/>
            <a:ext cx="7924800" cy="3352800"/>
          </a:xfrm>
        </p:spPr>
        <p:txBody>
          <a:bodyPr/>
          <a:lstStyle/>
          <a:p>
            <a:pPr marL="0" indent="0">
              <a:spcAft>
                <a:spcPts val="1200"/>
              </a:spcAft>
              <a:buFontTx/>
              <a:buNone/>
            </a:pPr>
            <a:r>
              <a:rPr lang="en-US" altLang="en-US" sz="2800" b="1">
                <a:solidFill>
                  <a:schemeClr val="tx2"/>
                </a:solidFill>
                <a:latin typeface="Comic Sans MS" panose="030F0702030302020204" pitchFamily="66" charset="0"/>
              </a:rPr>
              <a:t>Two of the most important mammographic indicators of breat cancers</a:t>
            </a:r>
          </a:p>
          <a:p>
            <a:pPr lvl="1">
              <a:spcAft>
                <a:spcPts val="600"/>
              </a:spcAft>
            </a:pPr>
            <a:r>
              <a:rPr lang="en-US" altLang="en-US" sz="2400" b="1">
                <a:solidFill>
                  <a:srgbClr val="7030A0"/>
                </a:solidFill>
                <a:latin typeface="Comic Sans MS" panose="030F0702030302020204" pitchFamily="66" charset="0"/>
              </a:rPr>
              <a:t>Masses</a:t>
            </a:r>
          </a:p>
          <a:p>
            <a:pPr lvl="1">
              <a:spcAft>
                <a:spcPts val="1200"/>
              </a:spcAft>
            </a:pPr>
            <a:r>
              <a:rPr lang="en-US" altLang="en-US" sz="2400" b="1">
                <a:solidFill>
                  <a:srgbClr val="7030A0"/>
                </a:solidFill>
                <a:latin typeface="Comic Sans MS" panose="030F0702030302020204" pitchFamily="66" charset="0"/>
              </a:rPr>
              <a:t>Microcalcifications</a:t>
            </a:r>
            <a:r>
              <a:rPr lang="en-US" altLang="en-US" sz="2400">
                <a:latin typeface="Comic Sans MS" panose="030F0702030302020204" pitchFamily="66" charset="0"/>
              </a:rPr>
              <a:t>:  Tiny flecks of calcium – like grains of salt – in the soft tissue of the breast that can sometimes indicate an early cancer.</a:t>
            </a:r>
          </a:p>
        </p:txBody>
      </p:sp>
      <p:sp>
        <p:nvSpPr>
          <p:cNvPr id="26628" name="Slide Number Placeholder 5">
            <a:extLst>
              <a:ext uri="{FF2B5EF4-FFF2-40B4-BE49-F238E27FC236}">
                <a16:creationId xmlns:a16="http://schemas.microsoft.com/office/drawing/2014/main" id="{CA2E9E52-313E-4776-8955-57B26CCB2EDF}"/>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AB16751-249F-472C-A7D7-A70CF547F562}" type="slidenum">
              <a:rPr lang="en-US" altLang="en-US" sz="1400">
                <a:solidFill>
                  <a:schemeClr val="bg1"/>
                </a:solidFill>
              </a:rPr>
              <a:pPr eaLnBrk="1" hangingPunct="1"/>
              <a:t>24</a:t>
            </a:fld>
            <a:endParaRPr lang="en-US" altLang="en-US" sz="1400">
              <a:solidFill>
                <a:schemeClr val="bg1"/>
              </a:solidFill>
            </a:endParaRPr>
          </a:p>
        </p:txBody>
      </p:sp>
      <p:pic>
        <p:nvPicPr>
          <p:cNvPr id="26629" name="Picture 6">
            <a:extLst>
              <a:ext uri="{FF2B5EF4-FFF2-40B4-BE49-F238E27FC236}">
                <a16:creationId xmlns:a16="http://schemas.microsoft.com/office/drawing/2014/main" id="{B66567A5-5255-4D70-82C8-9F4106109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5029200"/>
            <a:ext cx="3521075"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descr="Large confetti">
            <a:extLst>
              <a:ext uri="{FF2B5EF4-FFF2-40B4-BE49-F238E27FC236}">
                <a16:creationId xmlns:a16="http://schemas.microsoft.com/office/drawing/2014/main" id="{A83AA63A-581E-497B-9B12-3FF691CE4AA6}"/>
              </a:ext>
            </a:extLst>
          </p:cNvPr>
          <p:cNvSpPr>
            <a:spLocks noGrp="1"/>
          </p:cNvSpPr>
          <p:nvPr>
            <p:ph type="title"/>
          </p:nvPr>
        </p:nvSpPr>
        <p:spPr>
          <a:xfrm>
            <a:off x="1093788" y="284163"/>
            <a:ext cx="7897812" cy="1143000"/>
          </a:xfrm>
        </p:spPr>
        <p:txBody>
          <a:bodyPr>
            <a:normAutofit/>
          </a:bodyPr>
          <a:lstStyle/>
          <a:p>
            <a:r>
              <a:rPr lang="en-US" altLang="en-US" sz="4000">
                <a:latin typeface="Comic Sans MS" panose="030F0702030302020204" pitchFamily="66" charset="0"/>
              </a:rPr>
              <a:t>Detection of Malignant Masses</a:t>
            </a:r>
          </a:p>
        </p:txBody>
      </p:sp>
      <p:sp>
        <p:nvSpPr>
          <p:cNvPr id="27651" name="Content Placeholder 2">
            <a:extLst>
              <a:ext uri="{FF2B5EF4-FFF2-40B4-BE49-F238E27FC236}">
                <a16:creationId xmlns:a16="http://schemas.microsoft.com/office/drawing/2014/main" id="{4C73E089-4AB4-40E2-B9B4-76F79370AFE4}"/>
              </a:ext>
            </a:extLst>
          </p:cNvPr>
          <p:cNvSpPr>
            <a:spLocks noGrp="1"/>
          </p:cNvSpPr>
          <p:nvPr>
            <p:ph idx="1"/>
          </p:nvPr>
        </p:nvSpPr>
        <p:spPr>
          <a:xfrm>
            <a:off x="381000" y="2362200"/>
            <a:ext cx="8382000" cy="1524000"/>
          </a:xfrm>
        </p:spPr>
        <p:txBody>
          <a:bodyPr/>
          <a:lstStyle/>
          <a:p>
            <a:pPr marL="0" indent="0">
              <a:spcAft>
                <a:spcPts val="1200"/>
              </a:spcAft>
              <a:buFontTx/>
              <a:buNone/>
            </a:pPr>
            <a:r>
              <a:rPr lang="en-US" altLang="en-US">
                <a:latin typeface="Comic Sans MS" panose="030F0702030302020204" pitchFamily="66" charset="0"/>
              </a:rPr>
              <a:t>Malignant masses have a more </a:t>
            </a:r>
            <a:r>
              <a:rPr lang="en-US" altLang="en-US">
                <a:solidFill>
                  <a:srgbClr val="0E5DD2"/>
                </a:solidFill>
                <a:latin typeface="Comic Sans MS" panose="030F0702030302020204" pitchFamily="66" charset="0"/>
              </a:rPr>
              <a:t>spiculated </a:t>
            </a:r>
            <a:r>
              <a:rPr lang="en-US" altLang="en-US">
                <a:latin typeface="Comic Sans MS" panose="030F0702030302020204" pitchFamily="66" charset="0"/>
              </a:rPr>
              <a:t>appearance</a:t>
            </a:r>
          </a:p>
        </p:txBody>
      </p:sp>
      <p:sp>
        <p:nvSpPr>
          <p:cNvPr id="27652" name="Slide Number Placeholder 5">
            <a:extLst>
              <a:ext uri="{FF2B5EF4-FFF2-40B4-BE49-F238E27FC236}">
                <a16:creationId xmlns:a16="http://schemas.microsoft.com/office/drawing/2014/main" id="{51FB6626-067A-4C8D-9CF8-85DD3D8B0D5D}"/>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EFD12812-7135-4763-9FF2-E140A1E4A0AA}" type="slidenum">
              <a:rPr lang="en-US" altLang="en-US" sz="1400">
                <a:solidFill>
                  <a:schemeClr val="bg1"/>
                </a:solidFill>
              </a:rPr>
              <a:pPr eaLnBrk="1" hangingPunct="1"/>
              <a:t>25</a:t>
            </a:fld>
            <a:endParaRPr lang="en-US" altLang="en-US" sz="1400">
              <a:solidFill>
                <a:schemeClr val="bg1"/>
              </a:solidFill>
            </a:endParaRPr>
          </a:p>
        </p:txBody>
      </p:sp>
      <p:pic>
        <p:nvPicPr>
          <p:cNvPr id="27653" name="Picture 2" descr="G:\Teaching\COP6731\CAD\Breast Diagrams\Mass.jpg">
            <a:extLst>
              <a:ext uri="{FF2B5EF4-FFF2-40B4-BE49-F238E27FC236}">
                <a16:creationId xmlns:a16="http://schemas.microsoft.com/office/drawing/2014/main" id="{B83F279A-63EE-4BF1-85C0-2E0B6A592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733800"/>
            <a:ext cx="4572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D5C2DFC3-74A2-43CD-BEEB-265DF8061DCE}"/>
              </a:ext>
            </a:extLst>
          </p:cNvPr>
          <p:cNvCxnSpPr/>
          <p:nvPr/>
        </p:nvCxnSpPr>
        <p:spPr bwMode="auto">
          <a:xfrm rot="10800000" flipV="1">
            <a:off x="5791200" y="4191000"/>
            <a:ext cx="1447800" cy="609600"/>
          </a:xfrm>
          <a:prstGeom prst="straightConnector1">
            <a:avLst/>
          </a:prstGeom>
          <a:solidFill>
            <a:schemeClr val="accent1"/>
          </a:solidFill>
          <a:ln w="19050" cap="flat" cmpd="sng" algn="ctr">
            <a:solidFill>
              <a:schemeClr val="accent1">
                <a:lumMod val="50000"/>
              </a:schemeClr>
            </a:solidFill>
            <a:prstDash val="solid"/>
            <a:round/>
            <a:headEnd type="none" w="med" len="med"/>
            <a:tailEnd type="arrow"/>
          </a:ln>
          <a:effectLst/>
        </p:spPr>
      </p:cxnSp>
      <p:cxnSp>
        <p:nvCxnSpPr>
          <p:cNvPr id="27655" name="Straight Arrow Connector 10">
            <a:extLst>
              <a:ext uri="{FF2B5EF4-FFF2-40B4-BE49-F238E27FC236}">
                <a16:creationId xmlns:a16="http://schemas.microsoft.com/office/drawing/2014/main" id="{74FFF9BD-547D-4757-A286-D992E8EF23A3}"/>
              </a:ext>
            </a:extLst>
          </p:cNvPr>
          <p:cNvCxnSpPr>
            <a:cxnSpLocks noChangeShapeType="1"/>
          </p:cNvCxnSpPr>
          <p:nvPr/>
        </p:nvCxnSpPr>
        <p:spPr bwMode="auto">
          <a:xfrm>
            <a:off x="1981200" y="4572000"/>
            <a:ext cx="1600200" cy="38100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7656" name="TextBox 11">
            <a:extLst>
              <a:ext uri="{FF2B5EF4-FFF2-40B4-BE49-F238E27FC236}">
                <a16:creationId xmlns:a16="http://schemas.microsoft.com/office/drawing/2014/main" id="{9A4D68C2-7844-4CB0-AF84-A3E3B674FF46}"/>
              </a:ext>
            </a:extLst>
          </p:cNvPr>
          <p:cNvSpPr txBox="1">
            <a:spLocks noChangeArrowheads="1"/>
          </p:cNvSpPr>
          <p:nvPr/>
        </p:nvSpPr>
        <p:spPr bwMode="auto">
          <a:xfrm>
            <a:off x="984250" y="4343400"/>
            <a:ext cx="1073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1600">
                <a:solidFill>
                  <a:srgbClr val="FF0000"/>
                </a:solidFill>
                <a:latin typeface="Arial" panose="020B0604020202020204" pitchFamily="34" charset="0"/>
                <a:cs typeface="Arial" panose="020B0604020202020204" pitchFamily="34" charset="0"/>
              </a:rPr>
              <a:t>malignant</a:t>
            </a:r>
          </a:p>
        </p:txBody>
      </p:sp>
      <p:sp>
        <p:nvSpPr>
          <p:cNvPr id="13" name="TextBox 12">
            <a:extLst>
              <a:ext uri="{FF2B5EF4-FFF2-40B4-BE49-F238E27FC236}">
                <a16:creationId xmlns:a16="http://schemas.microsoft.com/office/drawing/2014/main" id="{0B6587BD-F881-4482-8240-915C393F536C}"/>
              </a:ext>
            </a:extLst>
          </p:cNvPr>
          <p:cNvSpPr txBox="1"/>
          <p:nvPr/>
        </p:nvSpPr>
        <p:spPr>
          <a:xfrm>
            <a:off x="7004050" y="3886200"/>
            <a:ext cx="798513" cy="338138"/>
          </a:xfrm>
          <a:prstGeom prst="rect">
            <a:avLst/>
          </a:prstGeom>
          <a:noFill/>
        </p:spPr>
        <p:txBody>
          <a:bodyPr wrap="none">
            <a:spAutoFit/>
          </a:bodyPr>
          <a:lstStyle/>
          <a:p>
            <a:pPr>
              <a:defRPr/>
            </a:pPr>
            <a:r>
              <a:rPr lang="en-US" sz="1600" dirty="0">
                <a:solidFill>
                  <a:schemeClr val="accent1">
                    <a:lumMod val="50000"/>
                  </a:schemeClr>
                </a:solidFill>
                <a:latin typeface="Arial" pitchFamily="34" charset="0"/>
                <a:cs typeface="Arial" pitchFamily="34" charset="0"/>
              </a:rPr>
              <a:t>benign</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descr="Large confetti">
            <a:extLst>
              <a:ext uri="{FF2B5EF4-FFF2-40B4-BE49-F238E27FC236}">
                <a16:creationId xmlns:a16="http://schemas.microsoft.com/office/drawing/2014/main" id="{B05F6B7A-A2B1-4A0E-98E8-C6A308408037}"/>
              </a:ext>
            </a:extLst>
          </p:cNvPr>
          <p:cNvSpPr>
            <a:spLocks noGrp="1"/>
          </p:cNvSpPr>
          <p:nvPr>
            <p:ph type="title"/>
          </p:nvPr>
        </p:nvSpPr>
        <p:spPr/>
        <p:txBody>
          <a:bodyPr/>
          <a:lstStyle/>
          <a:p>
            <a:r>
              <a:rPr lang="en-US" altLang="en-US">
                <a:latin typeface="Comic Sans MS" panose="030F0702030302020204" pitchFamily="66" charset="0"/>
              </a:rPr>
              <a:t>Mammogram – Difficult Case</a:t>
            </a:r>
          </a:p>
        </p:txBody>
      </p:sp>
      <p:sp>
        <p:nvSpPr>
          <p:cNvPr id="28676" name="Content Placeholder 2">
            <a:extLst>
              <a:ext uri="{FF2B5EF4-FFF2-40B4-BE49-F238E27FC236}">
                <a16:creationId xmlns:a16="http://schemas.microsoft.com/office/drawing/2014/main" id="{02CCE95C-A968-467D-AD2A-770EA74F10E4}"/>
              </a:ext>
            </a:extLst>
          </p:cNvPr>
          <p:cNvSpPr>
            <a:spLocks noGrp="1"/>
          </p:cNvSpPr>
          <p:nvPr>
            <p:ph idx="1"/>
          </p:nvPr>
        </p:nvSpPr>
        <p:spPr>
          <a:xfrm>
            <a:off x="3810000" y="1905000"/>
            <a:ext cx="4876800" cy="4648200"/>
          </a:xfrm>
        </p:spPr>
        <p:txBody>
          <a:bodyPr>
            <a:normAutofit/>
          </a:bodyPr>
          <a:lstStyle/>
          <a:p>
            <a:pPr>
              <a:spcAft>
                <a:spcPts val="300"/>
              </a:spcAft>
            </a:pPr>
            <a:r>
              <a:rPr lang="en-US" altLang="en-US" sz="2400">
                <a:latin typeface="Comic Sans MS" panose="030F0702030302020204" pitchFamily="66" charset="0"/>
              </a:rPr>
              <a:t>Heterogeneously dense breast</a:t>
            </a:r>
          </a:p>
          <a:p>
            <a:pPr>
              <a:spcAft>
                <a:spcPts val="300"/>
              </a:spcAft>
            </a:pPr>
            <a:r>
              <a:rPr lang="en-US" altLang="en-US" sz="2400">
                <a:latin typeface="Comic Sans MS" panose="030F0702030302020204" pitchFamily="66" charset="0"/>
              </a:rPr>
              <a:t>Cancer can be difficult to detect with this type of breast tissue</a:t>
            </a:r>
          </a:p>
          <a:p>
            <a:pPr>
              <a:spcAft>
                <a:spcPts val="300"/>
              </a:spcAft>
            </a:pPr>
            <a:r>
              <a:rPr lang="en-US" altLang="en-US" sz="2400">
                <a:latin typeface="Comic Sans MS" panose="030F0702030302020204" pitchFamily="66" charset="0"/>
              </a:rPr>
              <a:t>The fibroglandular tissue (white areas) may hide the tumor</a:t>
            </a:r>
          </a:p>
          <a:p>
            <a:r>
              <a:rPr lang="en-US" altLang="en-US" sz="2400">
                <a:latin typeface="Comic Sans MS" panose="030F0702030302020204" pitchFamily="66" charset="0"/>
              </a:rPr>
              <a:t>The breasts of younger women contain more glands and ligaments resulting in dense breast tissue</a:t>
            </a:r>
          </a:p>
        </p:txBody>
      </p:sp>
      <p:sp>
        <p:nvSpPr>
          <p:cNvPr id="28675" name="Slide Number Placeholder 5">
            <a:extLst>
              <a:ext uri="{FF2B5EF4-FFF2-40B4-BE49-F238E27FC236}">
                <a16:creationId xmlns:a16="http://schemas.microsoft.com/office/drawing/2014/main" id="{9B432E0C-A14D-44A1-B15E-065389605B05}"/>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F28C398-AD0A-4F2F-99B5-E730D9E01326}" type="slidenum">
              <a:rPr lang="en-US" altLang="en-US" sz="1400">
                <a:solidFill>
                  <a:schemeClr val="bg1"/>
                </a:solidFill>
              </a:rPr>
              <a:pPr eaLnBrk="1" hangingPunct="1"/>
              <a:t>26</a:t>
            </a:fld>
            <a:endParaRPr lang="en-US" altLang="en-US" sz="1400">
              <a:solidFill>
                <a:schemeClr val="bg1"/>
              </a:solidFill>
            </a:endParaRPr>
          </a:p>
        </p:txBody>
      </p:sp>
      <p:pic>
        <p:nvPicPr>
          <p:cNvPr id="28677" name="Picture 2" descr="G:\Teaching\COP6731\CAD\Breast Diagrams\brstNrmDnsLMLO[1].jpg">
            <a:extLst>
              <a:ext uri="{FF2B5EF4-FFF2-40B4-BE49-F238E27FC236}">
                <a16:creationId xmlns:a16="http://schemas.microsoft.com/office/drawing/2014/main" id="{572B0914-877E-4DAC-BAF7-B861405E8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28850"/>
            <a:ext cx="261937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descr="Large confetti">
            <a:extLst>
              <a:ext uri="{FF2B5EF4-FFF2-40B4-BE49-F238E27FC236}">
                <a16:creationId xmlns:a16="http://schemas.microsoft.com/office/drawing/2014/main" id="{2450C167-C3FD-44C2-9D8A-E56B9CE81510}"/>
              </a:ext>
            </a:extLst>
          </p:cNvPr>
          <p:cNvSpPr>
            <a:spLocks noGrp="1"/>
          </p:cNvSpPr>
          <p:nvPr>
            <p:ph type="title"/>
          </p:nvPr>
        </p:nvSpPr>
        <p:spPr/>
        <p:txBody>
          <a:bodyPr/>
          <a:lstStyle/>
          <a:p>
            <a:r>
              <a:rPr lang="en-US" altLang="en-US">
                <a:latin typeface="Comic Sans MS" panose="030F0702030302020204" pitchFamily="66" charset="0"/>
              </a:rPr>
              <a:t>Mammogram – Easier Case</a:t>
            </a:r>
          </a:p>
        </p:txBody>
      </p:sp>
      <p:sp>
        <p:nvSpPr>
          <p:cNvPr id="29700" name="Content Placeholder 2">
            <a:extLst>
              <a:ext uri="{FF2B5EF4-FFF2-40B4-BE49-F238E27FC236}">
                <a16:creationId xmlns:a16="http://schemas.microsoft.com/office/drawing/2014/main" id="{C9432FEC-0B9A-4D03-BEB2-CFA80FC05363}"/>
              </a:ext>
            </a:extLst>
          </p:cNvPr>
          <p:cNvSpPr>
            <a:spLocks noGrp="1"/>
          </p:cNvSpPr>
          <p:nvPr>
            <p:ph idx="1"/>
          </p:nvPr>
        </p:nvSpPr>
        <p:spPr>
          <a:xfrm>
            <a:off x="3810000" y="2438400"/>
            <a:ext cx="4648200" cy="3657600"/>
          </a:xfrm>
        </p:spPr>
        <p:txBody>
          <a:bodyPr/>
          <a:lstStyle/>
          <a:p>
            <a:pPr>
              <a:spcAft>
                <a:spcPts val="600"/>
              </a:spcAft>
            </a:pPr>
            <a:r>
              <a:rPr lang="en-US" altLang="en-US" sz="2800">
                <a:latin typeface="Comic Sans MS" panose="030F0702030302020204" pitchFamily="66" charset="0"/>
              </a:rPr>
              <a:t>With age, breast tissue becomes fattier and has fewer glands</a:t>
            </a:r>
          </a:p>
          <a:p>
            <a:pPr>
              <a:spcAft>
                <a:spcPts val="600"/>
              </a:spcAft>
            </a:pPr>
            <a:r>
              <a:rPr lang="en-US" altLang="en-US" sz="2800">
                <a:latin typeface="Comic Sans MS" panose="030F0702030302020204" pitchFamily="66" charset="0"/>
              </a:rPr>
              <a:t>Cancer is relatively easy to detect in this type of breast tissue</a:t>
            </a:r>
          </a:p>
        </p:txBody>
      </p:sp>
      <p:sp>
        <p:nvSpPr>
          <p:cNvPr id="29699" name="Slide Number Placeholder 5">
            <a:extLst>
              <a:ext uri="{FF2B5EF4-FFF2-40B4-BE49-F238E27FC236}">
                <a16:creationId xmlns:a16="http://schemas.microsoft.com/office/drawing/2014/main" id="{604BCB0D-1AE9-46EB-9E2A-D7D307FD9ECB}"/>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335B2D3-C864-420F-A271-AA3CB6D31647}" type="slidenum">
              <a:rPr lang="en-US" altLang="en-US" sz="1400">
                <a:solidFill>
                  <a:schemeClr val="bg1"/>
                </a:solidFill>
              </a:rPr>
              <a:pPr eaLnBrk="1" hangingPunct="1"/>
              <a:t>27</a:t>
            </a:fld>
            <a:endParaRPr lang="en-US" altLang="en-US" sz="1400">
              <a:solidFill>
                <a:schemeClr val="bg1"/>
              </a:solidFill>
            </a:endParaRPr>
          </a:p>
        </p:txBody>
      </p:sp>
      <p:pic>
        <p:nvPicPr>
          <p:cNvPr id="29701" name="Picture 2" descr="G:\Teaching\COP6731\CAD\Breast Diagrams\brstNrmFtyLMLO[2].jpg">
            <a:extLst>
              <a:ext uri="{FF2B5EF4-FFF2-40B4-BE49-F238E27FC236}">
                <a16:creationId xmlns:a16="http://schemas.microsoft.com/office/drawing/2014/main" id="{F6CCF331-9668-40E5-9B82-CC11CADDC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2247900"/>
            <a:ext cx="265747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descr="Large confetti">
            <a:extLst>
              <a:ext uri="{FF2B5EF4-FFF2-40B4-BE49-F238E27FC236}">
                <a16:creationId xmlns:a16="http://schemas.microsoft.com/office/drawing/2014/main" id="{9C6E743F-E2C7-4A28-9582-17D429174881}"/>
              </a:ext>
            </a:extLst>
          </p:cNvPr>
          <p:cNvSpPr>
            <a:spLocks noGrp="1"/>
          </p:cNvSpPr>
          <p:nvPr>
            <p:ph type="title"/>
          </p:nvPr>
        </p:nvSpPr>
        <p:spPr/>
        <p:txBody>
          <a:bodyPr/>
          <a:lstStyle/>
          <a:p>
            <a:r>
              <a:rPr lang="en-US" altLang="en-US">
                <a:latin typeface="Comic Sans MS" panose="030F0702030302020204" pitchFamily="66" charset="0"/>
              </a:rPr>
              <a:t>Different Views</a:t>
            </a:r>
          </a:p>
        </p:txBody>
      </p:sp>
      <p:sp>
        <p:nvSpPr>
          <p:cNvPr id="30723" name="Slide Number Placeholder 5">
            <a:extLst>
              <a:ext uri="{FF2B5EF4-FFF2-40B4-BE49-F238E27FC236}">
                <a16:creationId xmlns:a16="http://schemas.microsoft.com/office/drawing/2014/main" id="{AC437F08-168C-4618-8A7C-ECC025A4D3D4}"/>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552B110-2AA9-4BD8-9E1B-DF0BC341C47A}" type="slidenum">
              <a:rPr lang="en-US" altLang="en-US" sz="1400">
                <a:solidFill>
                  <a:schemeClr val="bg1"/>
                </a:solidFill>
              </a:rPr>
              <a:pPr eaLnBrk="1" hangingPunct="1"/>
              <a:t>28</a:t>
            </a:fld>
            <a:endParaRPr lang="en-US" altLang="en-US" sz="1400">
              <a:solidFill>
                <a:schemeClr val="bg1"/>
              </a:solidFill>
            </a:endParaRPr>
          </a:p>
        </p:txBody>
      </p:sp>
      <p:pic>
        <p:nvPicPr>
          <p:cNvPr id="30724" name="Picture 3" descr="G:\Teaching\COP6731\CAD\Breast Diagrams\mammogram_top_d[2][1].jpg">
            <a:extLst>
              <a:ext uri="{FF2B5EF4-FFF2-40B4-BE49-F238E27FC236}">
                <a16:creationId xmlns:a16="http://schemas.microsoft.com/office/drawing/2014/main" id="{60CFB6D9-E546-442E-A074-6935FE7B6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3" y="4944155"/>
            <a:ext cx="2414587" cy="161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2" descr="G:\Teaching\COP6731\CAD\Breast Diagrams\mammogram_side_d[2][1].jpg">
            <a:extLst>
              <a:ext uri="{FF2B5EF4-FFF2-40B4-BE49-F238E27FC236}">
                <a16:creationId xmlns:a16="http://schemas.microsoft.com/office/drawing/2014/main" id="{BED1B520-0760-41B5-91C3-E70B9DD0B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 y="2709811"/>
            <a:ext cx="2414587" cy="1620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9">
            <a:extLst>
              <a:ext uri="{FF2B5EF4-FFF2-40B4-BE49-F238E27FC236}">
                <a16:creationId xmlns:a16="http://schemas.microsoft.com/office/drawing/2014/main" id="{2822EEA7-4898-4495-865E-F911E224C5B5}"/>
              </a:ext>
            </a:extLst>
          </p:cNvPr>
          <p:cNvSpPr txBox="1">
            <a:spLocks noChangeArrowheads="1"/>
          </p:cNvSpPr>
          <p:nvPr/>
        </p:nvSpPr>
        <p:spPr bwMode="auto">
          <a:xfrm>
            <a:off x="557213" y="4539066"/>
            <a:ext cx="17929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2000" dirty="0">
                <a:solidFill>
                  <a:srgbClr val="7030A0"/>
                </a:solidFill>
                <a:latin typeface="Arial" panose="020B0604020202020204" pitchFamily="34" charset="0"/>
                <a:cs typeface="Arial" panose="020B0604020202020204" pitchFamily="34" charset="0"/>
              </a:rPr>
              <a:t>Top-to-Bottom</a:t>
            </a:r>
          </a:p>
        </p:txBody>
      </p:sp>
      <p:sp>
        <p:nvSpPr>
          <p:cNvPr id="30727" name="TextBox 10">
            <a:extLst>
              <a:ext uri="{FF2B5EF4-FFF2-40B4-BE49-F238E27FC236}">
                <a16:creationId xmlns:a16="http://schemas.microsoft.com/office/drawing/2014/main" id="{4F1D9162-B8E9-428F-A1E4-4891B30B256C}"/>
              </a:ext>
            </a:extLst>
          </p:cNvPr>
          <p:cNvSpPr txBox="1">
            <a:spLocks noChangeArrowheads="1"/>
          </p:cNvSpPr>
          <p:nvPr/>
        </p:nvSpPr>
        <p:spPr bwMode="auto">
          <a:xfrm>
            <a:off x="468952" y="2228910"/>
            <a:ext cx="1881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dirty="0">
                <a:solidFill>
                  <a:srgbClr val="7030A0"/>
                </a:solidFill>
                <a:latin typeface="Arial" panose="020B0604020202020204" pitchFamily="34" charset="0"/>
                <a:cs typeface="Arial" panose="020B0604020202020204" pitchFamily="34" charset="0"/>
              </a:rPr>
              <a:t>Side-to-Side</a:t>
            </a:r>
          </a:p>
        </p:txBody>
      </p:sp>
      <p:pic>
        <p:nvPicPr>
          <p:cNvPr id="30728" name="Picture 4" descr="G:\Teaching\COP6731\CAD\Breast Diagrams\mri_d[2][1].jpg">
            <a:extLst>
              <a:ext uri="{FF2B5EF4-FFF2-40B4-BE49-F238E27FC236}">
                <a16:creationId xmlns:a16="http://schemas.microsoft.com/office/drawing/2014/main" id="{A0C029BF-C1AC-4671-BB19-49BFD1BBE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513" y="4114800"/>
            <a:ext cx="3189287"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TextBox 12">
            <a:extLst>
              <a:ext uri="{FF2B5EF4-FFF2-40B4-BE49-F238E27FC236}">
                <a16:creationId xmlns:a16="http://schemas.microsoft.com/office/drawing/2014/main" id="{9B1BCA5F-193A-4C01-A553-2F10FC85D5FF}"/>
              </a:ext>
            </a:extLst>
          </p:cNvPr>
          <p:cNvSpPr txBox="1">
            <a:spLocks noChangeArrowheads="1"/>
          </p:cNvSpPr>
          <p:nvPr/>
        </p:nvSpPr>
        <p:spPr bwMode="auto">
          <a:xfrm>
            <a:off x="3962400" y="2239963"/>
            <a:ext cx="4953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a:solidFill>
                  <a:srgbClr val="7030A0"/>
                </a:solidFill>
                <a:latin typeface="Arial" panose="020B0604020202020204" pitchFamily="34" charset="0"/>
                <a:cs typeface="Arial" panose="020B0604020202020204" pitchFamily="34" charset="0"/>
              </a:rPr>
              <a:t>MRI -  Cancer can have a unique</a:t>
            </a:r>
          </a:p>
          <a:p>
            <a:pPr eaLnBrk="1" hangingPunct="1"/>
            <a:r>
              <a:rPr lang="en-US" altLang="en-US">
                <a:solidFill>
                  <a:srgbClr val="7030A0"/>
                </a:solidFill>
                <a:latin typeface="Arial" panose="020B0604020202020204" pitchFamily="34" charset="0"/>
                <a:cs typeface="Arial" panose="020B0604020202020204" pitchFamily="34" charset="0"/>
              </a:rPr>
              <a:t>appearance – many small irregular</a:t>
            </a:r>
          </a:p>
          <a:p>
            <a:pPr eaLnBrk="1" hangingPunct="1"/>
            <a:r>
              <a:rPr lang="en-US" altLang="en-US">
                <a:solidFill>
                  <a:srgbClr val="7030A0"/>
                </a:solidFill>
                <a:latin typeface="Arial" panose="020B0604020202020204" pitchFamily="34" charset="0"/>
                <a:cs typeface="Arial" panose="020B0604020202020204" pitchFamily="34" charset="0"/>
              </a:rPr>
              <a:t>white areas that turned out to be</a:t>
            </a:r>
          </a:p>
          <a:p>
            <a:pPr eaLnBrk="1" hangingPunct="1"/>
            <a:r>
              <a:rPr lang="en-US" altLang="en-US">
                <a:solidFill>
                  <a:srgbClr val="7030A0"/>
                </a:solidFill>
                <a:latin typeface="Arial" panose="020B0604020202020204" pitchFamily="34" charset="0"/>
                <a:cs typeface="Arial" panose="020B0604020202020204" pitchFamily="34" charset="0"/>
              </a:rPr>
              <a:t>cancer (used for diagnosis)</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descr="Large confetti">
            <a:extLst>
              <a:ext uri="{FF2B5EF4-FFF2-40B4-BE49-F238E27FC236}">
                <a16:creationId xmlns:a16="http://schemas.microsoft.com/office/drawing/2014/main" id="{750C27F9-26F4-47DE-9145-CD9CFD422469}"/>
              </a:ext>
            </a:extLst>
          </p:cNvPr>
          <p:cNvSpPr>
            <a:spLocks noGrp="1"/>
          </p:cNvSpPr>
          <p:nvPr>
            <p:ph type="title"/>
          </p:nvPr>
        </p:nvSpPr>
        <p:spPr/>
        <p:txBody>
          <a:bodyPr/>
          <a:lstStyle/>
          <a:p>
            <a:r>
              <a:rPr lang="en-US" altLang="en-US">
                <a:latin typeface="Comic Sans MS" panose="030F0702030302020204" pitchFamily="66" charset="0"/>
              </a:rPr>
              <a:t>Scalar Field </a:t>
            </a:r>
            <a:endParaRPr lang="en-US" altLang="en-US"/>
          </a:p>
        </p:txBody>
      </p:sp>
      <p:sp>
        <p:nvSpPr>
          <p:cNvPr id="64515" name="Content Placeholder 2">
            <a:extLst>
              <a:ext uri="{FF2B5EF4-FFF2-40B4-BE49-F238E27FC236}">
                <a16:creationId xmlns:a16="http://schemas.microsoft.com/office/drawing/2014/main" id="{D9DE861F-5B69-4A7D-A0F5-D91153BAC22A}"/>
              </a:ext>
            </a:extLst>
          </p:cNvPr>
          <p:cNvSpPr>
            <a:spLocks noGrp="1"/>
          </p:cNvSpPr>
          <p:nvPr>
            <p:ph idx="1"/>
          </p:nvPr>
        </p:nvSpPr>
        <p:spPr>
          <a:xfrm>
            <a:off x="607291" y="2476500"/>
            <a:ext cx="7086600" cy="1905000"/>
          </a:xfrm>
        </p:spPr>
        <p:txBody>
          <a:bodyPr>
            <a:normAutofit/>
          </a:bodyPr>
          <a:lstStyle/>
          <a:p>
            <a:pPr>
              <a:spcAft>
                <a:spcPts val="600"/>
              </a:spcAft>
              <a:defRPr/>
            </a:pPr>
            <a:r>
              <a:rPr lang="en-US" sz="2800" dirty="0">
                <a:latin typeface="Comic Sans MS" pitchFamily="66" charset="0"/>
              </a:rPr>
              <a:t>A </a:t>
            </a:r>
            <a:r>
              <a:rPr lang="en-US" sz="2800" b="1" i="1" dirty="0">
                <a:solidFill>
                  <a:schemeClr val="accent4">
                    <a:lumMod val="75000"/>
                    <a:lumOff val="25000"/>
                  </a:schemeClr>
                </a:solidFill>
                <a:latin typeface="Comic Sans MS" pitchFamily="66" charset="0"/>
              </a:rPr>
              <a:t>scalar field  </a:t>
            </a:r>
            <a:r>
              <a:rPr lang="en-US" sz="2800" dirty="0">
                <a:latin typeface="Comic Sans MS" pitchFamily="66" charset="0"/>
              </a:rPr>
              <a:t>is a n-dimensional space with a scalar value attached to each point in the space (e.g., a gray-scale image)</a:t>
            </a:r>
          </a:p>
          <a:p>
            <a:pPr marL="0" indent="0">
              <a:spcAft>
                <a:spcPts val="600"/>
              </a:spcAft>
              <a:buFontTx/>
              <a:buNone/>
              <a:defRPr/>
            </a:pPr>
            <a:endParaRPr lang="en-US" sz="2800" b="1" i="1" dirty="0">
              <a:solidFill>
                <a:srgbClr val="4071A2"/>
              </a:solidFill>
              <a:latin typeface="Comic Sans MS" pitchFamily="66" charset="0"/>
            </a:endParaRPr>
          </a:p>
        </p:txBody>
      </p:sp>
      <p:sp>
        <p:nvSpPr>
          <p:cNvPr id="31748" name="Slide Number Placeholder 5">
            <a:extLst>
              <a:ext uri="{FF2B5EF4-FFF2-40B4-BE49-F238E27FC236}">
                <a16:creationId xmlns:a16="http://schemas.microsoft.com/office/drawing/2014/main" id="{1139229F-9188-47E4-A51E-5C27C9CEB3C6}"/>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1EB7584-7156-4D6A-9547-0F180343EE3A}" type="slidenum">
              <a:rPr lang="en-US" altLang="en-US" sz="1400">
                <a:solidFill>
                  <a:schemeClr val="bg1"/>
                </a:solidFill>
              </a:rPr>
              <a:pPr eaLnBrk="1" hangingPunct="1"/>
              <a:t>29</a:t>
            </a:fld>
            <a:endParaRPr lang="en-US" altLang="en-US" sz="1400">
              <a:solidFill>
                <a:schemeClr val="bg1"/>
              </a:solidFill>
            </a:endParaRPr>
          </a:p>
        </p:txBody>
      </p:sp>
      <p:pic>
        <p:nvPicPr>
          <p:cNvPr id="31749" name="Picture 7">
            <a:extLst>
              <a:ext uri="{FF2B5EF4-FFF2-40B4-BE49-F238E27FC236}">
                <a16:creationId xmlns:a16="http://schemas.microsoft.com/office/drawing/2014/main" id="{C2D259BF-FEA3-428F-8452-2B3F9D664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025" y="4280679"/>
            <a:ext cx="2873375"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descr="Large confetti">
            <a:extLst>
              <a:ext uri="{FF2B5EF4-FFF2-40B4-BE49-F238E27FC236}">
                <a16:creationId xmlns:a16="http://schemas.microsoft.com/office/drawing/2014/main" id="{2CBC6C94-B569-4835-A364-E1BB0B5825B9}"/>
              </a:ext>
            </a:extLst>
          </p:cNvPr>
          <p:cNvSpPr>
            <a:spLocks noGrp="1"/>
          </p:cNvSpPr>
          <p:nvPr>
            <p:ph type="title"/>
          </p:nvPr>
        </p:nvSpPr>
        <p:spPr/>
        <p:txBody>
          <a:bodyPr/>
          <a:lstStyle/>
          <a:p>
            <a:r>
              <a:rPr lang="en-US" altLang="en-US" dirty="0">
                <a:latin typeface="Comic Sans MS" panose="030F0702030302020204" pitchFamily="66" charset="0"/>
              </a:rPr>
              <a:t>Breast Cancer</a:t>
            </a:r>
          </a:p>
        </p:txBody>
      </p:sp>
      <p:sp>
        <p:nvSpPr>
          <p:cNvPr id="5123" name="Content Placeholder 2">
            <a:extLst>
              <a:ext uri="{FF2B5EF4-FFF2-40B4-BE49-F238E27FC236}">
                <a16:creationId xmlns:a16="http://schemas.microsoft.com/office/drawing/2014/main" id="{6807CE5A-72D1-44AD-B72F-CA6268E0BB04}"/>
              </a:ext>
            </a:extLst>
          </p:cNvPr>
          <p:cNvSpPr>
            <a:spLocks noGrp="1"/>
          </p:cNvSpPr>
          <p:nvPr>
            <p:ph idx="1"/>
          </p:nvPr>
        </p:nvSpPr>
        <p:spPr>
          <a:xfrm>
            <a:off x="221096" y="3360969"/>
            <a:ext cx="5638800" cy="2743200"/>
          </a:xfrm>
        </p:spPr>
        <p:txBody>
          <a:bodyPr>
            <a:normAutofit fontScale="77500" lnSpcReduction="20000"/>
          </a:bodyPr>
          <a:lstStyle/>
          <a:p>
            <a:pPr>
              <a:spcAft>
                <a:spcPts val="1200"/>
              </a:spcAft>
            </a:pPr>
            <a:r>
              <a:rPr lang="en-US" altLang="en-US" sz="2800" dirty="0">
                <a:latin typeface="Comic Sans MS" panose="030F0702030302020204" pitchFamily="66" charset="0"/>
              </a:rPr>
              <a:t>According to estimates, an Indian woman is diagnosed with breast cancer every four minutes. Breast cancer is becoming more prevalent in both rural and urban India.</a:t>
            </a:r>
          </a:p>
          <a:p>
            <a:pPr>
              <a:spcAft>
                <a:spcPts val="1200"/>
              </a:spcAft>
            </a:pPr>
            <a:r>
              <a:rPr lang="en-US" altLang="en-US" sz="2800" dirty="0">
                <a:latin typeface="Comic Sans MS" panose="030F0702030302020204" pitchFamily="66" charset="0"/>
              </a:rPr>
              <a:t>According to a 2018 study on breast cancer data, there were 1,62,468 new cases registered and 87,090 deaths confirmed.</a:t>
            </a:r>
          </a:p>
        </p:txBody>
      </p:sp>
      <p:sp>
        <p:nvSpPr>
          <p:cNvPr id="5124" name="Slide Number Placeholder 5">
            <a:extLst>
              <a:ext uri="{FF2B5EF4-FFF2-40B4-BE49-F238E27FC236}">
                <a16:creationId xmlns:a16="http://schemas.microsoft.com/office/drawing/2014/main" id="{C03A6B75-8F70-4D91-8C09-D72D713187C2}"/>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ACE280E-2A0E-41DA-8F43-1FE11ECD62FF}" type="slidenum">
              <a:rPr lang="en-US" altLang="en-US" sz="1400">
                <a:solidFill>
                  <a:schemeClr val="bg1"/>
                </a:solidFill>
              </a:rPr>
              <a:pPr eaLnBrk="1" hangingPunct="1"/>
              <a:t>3</a:t>
            </a:fld>
            <a:endParaRPr lang="en-US" altLang="en-US" sz="1400">
              <a:solidFill>
                <a:schemeClr val="bg1"/>
              </a:solidFill>
            </a:endParaRPr>
          </a:p>
        </p:txBody>
      </p:sp>
      <p:pic>
        <p:nvPicPr>
          <p:cNvPr id="5125" name="Picture 8">
            <a:extLst>
              <a:ext uri="{FF2B5EF4-FFF2-40B4-BE49-F238E27FC236}">
                <a16:creationId xmlns:a16="http://schemas.microsoft.com/office/drawing/2014/main" id="{B69F151D-A766-4BDC-8EBF-B8A20A4FE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513" y="3505200"/>
            <a:ext cx="296068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06B28B01-B907-44BE-8237-0A8759CB5A80}"/>
              </a:ext>
            </a:extLst>
          </p:cNvPr>
          <p:cNvSpPr txBox="1">
            <a:spLocks/>
          </p:cNvSpPr>
          <p:nvPr/>
        </p:nvSpPr>
        <p:spPr bwMode="auto">
          <a:xfrm>
            <a:off x="221096" y="2286000"/>
            <a:ext cx="8701808" cy="1371600"/>
          </a:xfrm>
          <a:prstGeom prst="rect">
            <a:avLst/>
          </a:prstGeom>
          <a:noFill/>
          <a:ln w="9525">
            <a:noFill/>
            <a:miter lim="800000"/>
            <a:headEnd/>
            <a:tailEnd/>
          </a:ln>
        </p:spPr>
        <p:txBody>
          <a:bodyPr/>
          <a:lstStyle/>
          <a:p>
            <a:pPr eaLnBrk="0" hangingPunct="0">
              <a:spcBef>
                <a:spcPct val="20000"/>
              </a:spcBef>
              <a:spcAft>
                <a:spcPts val="1200"/>
              </a:spcAft>
              <a:buSzPct val="85000"/>
              <a:defRPr/>
            </a:pPr>
            <a:r>
              <a:rPr lang="en-US" sz="2000" kern="0" dirty="0">
                <a:latin typeface="Comic Sans MS" pitchFamily="66" charset="0"/>
                <a:cs typeface="+mn-cs"/>
              </a:rPr>
              <a:t>Breast cancer is the most common form of cancer in women, accounting for 14% of all cancers in Indian women. </a:t>
            </a:r>
          </a:p>
        </p:txBody>
      </p:sp>
      <p:sp>
        <p:nvSpPr>
          <p:cNvPr id="3" name="TextBox 2">
            <a:extLst>
              <a:ext uri="{FF2B5EF4-FFF2-40B4-BE49-F238E27FC236}">
                <a16:creationId xmlns:a16="http://schemas.microsoft.com/office/drawing/2014/main" id="{339E62D0-0883-45E9-B102-540E35BE4801}"/>
              </a:ext>
            </a:extLst>
          </p:cNvPr>
          <p:cNvSpPr txBox="1"/>
          <p:nvPr/>
        </p:nvSpPr>
        <p:spPr>
          <a:xfrm>
            <a:off x="4068053" y="6319541"/>
            <a:ext cx="1371600" cy="369332"/>
          </a:xfrm>
          <a:prstGeom prst="rect">
            <a:avLst/>
          </a:prstGeom>
          <a:noFill/>
        </p:spPr>
        <p:txBody>
          <a:bodyPr wrap="square" rtlCol="0">
            <a:spAutoFit/>
          </a:bodyPr>
          <a:lstStyle/>
          <a:p>
            <a:r>
              <a:rPr lang="en-US" dirty="0"/>
              <a:t>Quick Link:</a:t>
            </a:r>
          </a:p>
        </p:txBody>
      </p:sp>
      <p:sp>
        <p:nvSpPr>
          <p:cNvPr id="11" name="TextBox 10">
            <a:extLst>
              <a:ext uri="{FF2B5EF4-FFF2-40B4-BE49-F238E27FC236}">
                <a16:creationId xmlns:a16="http://schemas.microsoft.com/office/drawing/2014/main" id="{624A7D7F-136C-4FB9-B942-A1432D3C484A}"/>
              </a:ext>
            </a:extLst>
          </p:cNvPr>
          <p:cNvSpPr txBox="1"/>
          <p:nvPr/>
        </p:nvSpPr>
        <p:spPr>
          <a:xfrm>
            <a:off x="5446580" y="6319541"/>
            <a:ext cx="3468820" cy="369332"/>
          </a:xfrm>
          <a:prstGeom prst="rect">
            <a:avLst/>
          </a:prstGeom>
          <a:noFill/>
        </p:spPr>
        <p:txBody>
          <a:bodyPr wrap="square">
            <a:spAutoFit/>
          </a:bodyPr>
          <a:lstStyle/>
          <a:p>
            <a:pPr>
              <a:spcAft>
                <a:spcPts val="800"/>
              </a:spcAft>
            </a:pPr>
            <a:r>
              <a:rPr lang="en-US" spc="-75" dirty="0">
                <a:latin typeface="Comic Sans MS" panose="030F0702030302020204" pitchFamily="66" charset="0"/>
                <a:hlinkClick r:id="rId4" action="ppaction://hlinksldjump">
                  <a:extLst>
                    <a:ext uri="{A12FA001-AC4F-418D-AE19-62706E023703}">
                      <ahyp:hlinkClr xmlns:ahyp="http://schemas.microsoft.com/office/drawing/2018/hyperlinkcolor" val="tx"/>
                    </a:ext>
                  </a:extLst>
                </a:hlinkClick>
              </a:rPr>
              <a:t>What should be the Approach</a:t>
            </a:r>
            <a:endParaRPr lang="en-US" altLang="en-US" dirty="0">
              <a:latin typeface="Comic Sans MS" panose="030F0702030302020204" pitchFamily="66" charset="0"/>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descr="Large confetti">
            <a:extLst>
              <a:ext uri="{FF2B5EF4-FFF2-40B4-BE49-F238E27FC236}">
                <a16:creationId xmlns:a16="http://schemas.microsoft.com/office/drawing/2014/main" id="{6E351268-8E69-4210-9AE7-BDD5846BCAA5}"/>
              </a:ext>
            </a:extLst>
          </p:cNvPr>
          <p:cNvSpPr>
            <a:spLocks noGrp="1"/>
          </p:cNvSpPr>
          <p:nvPr>
            <p:ph type="title"/>
          </p:nvPr>
        </p:nvSpPr>
        <p:spPr/>
        <p:txBody>
          <a:bodyPr/>
          <a:lstStyle/>
          <a:p>
            <a:r>
              <a:rPr lang="en-US" altLang="en-US" dirty="0">
                <a:latin typeface="Comic Sans MS" panose="030F0702030302020204" pitchFamily="66" charset="0"/>
              </a:rPr>
              <a:t>Scalar Field and Gradient</a:t>
            </a:r>
            <a:endParaRPr lang="en-US" altLang="en-US" dirty="0"/>
          </a:p>
        </p:txBody>
      </p:sp>
      <p:sp>
        <p:nvSpPr>
          <p:cNvPr id="64515" name="Content Placeholder 2">
            <a:extLst>
              <a:ext uri="{FF2B5EF4-FFF2-40B4-BE49-F238E27FC236}">
                <a16:creationId xmlns:a16="http://schemas.microsoft.com/office/drawing/2014/main" id="{01D49553-C9D9-41CC-86C3-93223CE8639D}"/>
              </a:ext>
            </a:extLst>
          </p:cNvPr>
          <p:cNvSpPr>
            <a:spLocks noGrp="1"/>
          </p:cNvSpPr>
          <p:nvPr>
            <p:ph idx="1"/>
          </p:nvPr>
        </p:nvSpPr>
        <p:spPr>
          <a:xfrm>
            <a:off x="304799" y="2279650"/>
            <a:ext cx="6814127" cy="4425950"/>
          </a:xfrm>
        </p:spPr>
        <p:txBody>
          <a:bodyPr>
            <a:normAutofit fontScale="92500"/>
          </a:bodyPr>
          <a:lstStyle/>
          <a:p>
            <a:pPr>
              <a:spcAft>
                <a:spcPts val="600"/>
              </a:spcAft>
              <a:defRPr/>
            </a:pPr>
            <a:r>
              <a:rPr lang="en-US" sz="2800" dirty="0">
                <a:latin typeface="Comic Sans MS" pitchFamily="66" charset="0"/>
              </a:rPr>
              <a:t>A </a:t>
            </a:r>
            <a:r>
              <a:rPr lang="en-US" sz="2800" b="1" i="1" dirty="0">
                <a:solidFill>
                  <a:schemeClr val="accent4">
                    <a:lumMod val="75000"/>
                    <a:lumOff val="25000"/>
                  </a:schemeClr>
                </a:solidFill>
                <a:latin typeface="Comic Sans MS" pitchFamily="66" charset="0"/>
              </a:rPr>
              <a:t>scalar field  </a:t>
            </a:r>
            <a:r>
              <a:rPr lang="en-US" sz="2800" dirty="0">
                <a:latin typeface="Comic Sans MS" pitchFamily="66" charset="0"/>
              </a:rPr>
              <a:t>is a n-dimensional space with a scalar value attached to each point in the space (e.g., a gray-scale image)</a:t>
            </a:r>
          </a:p>
          <a:p>
            <a:pPr>
              <a:spcAft>
                <a:spcPts val="600"/>
              </a:spcAft>
              <a:defRPr/>
            </a:pPr>
            <a:r>
              <a:rPr lang="en-US" sz="2800" dirty="0">
                <a:latin typeface="Comic Sans MS" pitchFamily="66" charset="0"/>
              </a:rPr>
              <a:t>The derivative of a scalar field results in a vector field called the </a:t>
            </a:r>
            <a:r>
              <a:rPr lang="en-US" sz="2800" b="1" i="1" dirty="0">
                <a:solidFill>
                  <a:schemeClr val="accent4">
                    <a:lumMod val="75000"/>
                    <a:lumOff val="25000"/>
                  </a:schemeClr>
                </a:solidFill>
                <a:latin typeface="Comic Sans MS" pitchFamily="66" charset="0"/>
              </a:rPr>
              <a:t>gradient</a:t>
            </a:r>
          </a:p>
          <a:p>
            <a:pPr lvl="1">
              <a:spcAft>
                <a:spcPts val="600"/>
              </a:spcAft>
              <a:defRPr/>
            </a:pPr>
            <a:r>
              <a:rPr lang="en-US" sz="2400" dirty="0">
                <a:solidFill>
                  <a:schemeClr val="tx2"/>
                </a:solidFill>
                <a:latin typeface="Comic Sans MS" pitchFamily="66" charset="0"/>
              </a:rPr>
              <a:t>i.e., the gradient is a vector field </a:t>
            </a:r>
          </a:p>
          <a:p>
            <a:pPr lvl="2">
              <a:spcAft>
                <a:spcPts val="600"/>
              </a:spcAft>
              <a:defRPr/>
            </a:pPr>
            <a:r>
              <a:rPr lang="en-US" sz="2000" dirty="0">
                <a:solidFill>
                  <a:schemeClr val="tx2"/>
                </a:solidFill>
                <a:latin typeface="Comic Sans MS" pitchFamily="66" charset="0"/>
              </a:rPr>
              <a:t>which points in the </a:t>
            </a:r>
            <a:r>
              <a:rPr lang="en-US" sz="2000" b="1" dirty="0">
                <a:solidFill>
                  <a:schemeClr val="accent1">
                    <a:lumMod val="50000"/>
                  </a:schemeClr>
                </a:solidFill>
                <a:latin typeface="Comic Sans MS" pitchFamily="66" charset="0"/>
              </a:rPr>
              <a:t>direction</a:t>
            </a:r>
            <a:r>
              <a:rPr lang="en-US" sz="2000" dirty="0">
                <a:solidFill>
                  <a:schemeClr val="tx2"/>
                </a:solidFill>
                <a:latin typeface="Comic Sans MS" pitchFamily="66" charset="0"/>
              </a:rPr>
              <a:t> of the greatest rate of increase of the scalar field, and </a:t>
            </a:r>
          </a:p>
          <a:p>
            <a:pPr lvl="2">
              <a:spcAft>
                <a:spcPts val="600"/>
              </a:spcAft>
              <a:defRPr/>
            </a:pPr>
            <a:r>
              <a:rPr lang="en-US" sz="2000" dirty="0">
                <a:solidFill>
                  <a:schemeClr val="tx2"/>
                </a:solidFill>
                <a:latin typeface="Comic Sans MS" pitchFamily="66" charset="0"/>
              </a:rPr>
              <a:t>whose </a:t>
            </a:r>
            <a:r>
              <a:rPr lang="en-US" sz="2000" b="1" dirty="0">
                <a:solidFill>
                  <a:schemeClr val="accent1">
                    <a:lumMod val="50000"/>
                  </a:schemeClr>
                </a:solidFill>
                <a:latin typeface="Comic Sans MS" pitchFamily="66" charset="0"/>
              </a:rPr>
              <a:t>magnitude</a:t>
            </a:r>
            <a:r>
              <a:rPr lang="en-US" sz="2000" dirty="0">
                <a:solidFill>
                  <a:schemeClr val="tx2"/>
                </a:solidFill>
                <a:latin typeface="Comic Sans MS" pitchFamily="66" charset="0"/>
              </a:rPr>
              <a:t> is the greatest rate of change</a:t>
            </a:r>
          </a:p>
          <a:p>
            <a:pPr>
              <a:spcAft>
                <a:spcPts val="600"/>
              </a:spcAft>
              <a:defRPr/>
            </a:pPr>
            <a:endParaRPr lang="en-US" sz="2800" b="1" i="1" dirty="0">
              <a:solidFill>
                <a:srgbClr val="4071A2"/>
              </a:solidFill>
              <a:latin typeface="Comic Sans MS" pitchFamily="66" charset="0"/>
            </a:endParaRPr>
          </a:p>
        </p:txBody>
      </p:sp>
      <p:sp>
        <p:nvSpPr>
          <p:cNvPr id="32772" name="Slide Number Placeholder 5">
            <a:extLst>
              <a:ext uri="{FF2B5EF4-FFF2-40B4-BE49-F238E27FC236}">
                <a16:creationId xmlns:a16="http://schemas.microsoft.com/office/drawing/2014/main" id="{127F0451-24C7-40C4-977D-018A858666CC}"/>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4619CDFE-9570-444E-93C1-D98D197CB663}" type="slidenum">
              <a:rPr lang="en-US" altLang="en-US" sz="1400">
                <a:solidFill>
                  <a:schemeClr val="bg1"/>
                </a:solidFill>
              </a:rPr>
              <a:pPr eaLnBrk="1" hangingPunct="1"/>
              <a:t>30</a:t>
            </a:fld>
            <a:endParaRPr lang="en-US" altLang="en-US" sz="1400">
              <a:solidFill>
                <a:schemeClr val="bg1"/>
              </a:solidFill>
            </a:endParaRPr>
          </a:p>
        </p:txBody>
      </p:sp>
      <p:pic>
        <p:nvPicPr>
          <p:cNvPr id="32773" name="Picture 3" descr="G:\Teaching\COP6731\CAD\Breast Diagrams\567px-Gradient2.svg[1].png">
            <a:extLst>
              <a:ext uri="{FF2B5EF4-FFF2-40B4-BE49-F238E27FC236}">
                <a16:creationId xmlns:a16="http://schemas.microsoft.com/office/drawing/2014/main" id="{D9D189C1-53C9-4884-9089-6DCDA3915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279650"/>
            <a:ext cx="19812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Box 6">
            <a:extLst>
              <a:ext uri="{FF2B5EF4-FFF2-40B4-BE49-F238E27FC236}">
                <a16:creationId xmlns:a16="http://schemas.microsoft.com/office/drawing/2014/main" id="{165C01B7-45EB-4559-9C2A-A530B28506F6}"/>
              </a:ext>
            </a:extLst>
          </p:cNvPr>
          <p:cNvSpPr txBox="1">
            <a:spLocks noChangeArrowheads="1"/>
          </p:cNvSpPr>
          <p:nvPr/>
        </p:nvSpPr>
        <p:spPr bwMode="auto">
          <a:xfrm>
            <a:off x="7196138" y="1828800"/>
            <a:ext cx="1795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1400" b="1">
                <a:solidFill>
                  <a:srgbClr val="0E5DD2"/>
                </a:solidFill>
                <a:latin typeface="Arial" panose="020B0604020202020204" pitchFamily="34" charset="0"/>
                <a:cs typeface="Arial" panose="020B0604020202020204" pitchFamily="34" charset="0"/>
              </a:rPr>
              <a:t>Black representing</a:t>
            </a:r>
          </a:p>
          <a:p>
            <a:pPr eaLnBrk="1" hangingPunct="1"/>
            <a:r>
              <a:rPr lang="en-US" altLang="en-US" sz="1400" b="1">
                <a:solidFill>
                  <a:srgbClr val="0E5DD2"/>
                </a:solidFill>
                <a:latin typeface="Arial" panose="020B0604020202020204" pitchFamily="34" charset="0"/>
                <a:cs typeface="Arial" panose="020B0604020202020204" pitchFamily="34" charset="0"/>
              </a:rPr>
              <a:t>Higher  values</a:t>
            </a: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descr="Large confetti">
            <a:extLst>
              <a:ext uri="{FF2B5EF4-FFF2-40B4-BE49-F238E27FC236}">
                <a16:creationId xmlns:a16="http://schemas.microsoft.com/office/drawing/2014/main" id="{FB4A74FD-CC48-47A1-A1A9-5BB55A247EA7}"/>
              </a:ext>
            </a:extLst>
          </p:cNvPr>
          <p:cNvSpPr>
            <a:spLocks noGrp="1"/>
          </p:cNvSpPr>
          <p:nvPr>
            <p:ph type="title"/>
          </p:nvPr>
        </p:nvSpPr>
        <p:spPr/>
        <p:txBody>
          <a:bodyPr/>
          <a:lstStyle/>
          <a:p>
            <a:r>
              <a:rPr lang="en-US" altLang="en-US">
                <a:latin typeface="Comic Sans MS" panose="030F0702030302020204" pitchFamily="66" charset="0"/>
              </a:rPr>
              <a:t>Gradient</a:t>
            </a:r>
            <a:endParaRPr lang="en-US" altLang="en-US"/>
          </a:p>
        </p:txBody>
      </p:sp>
      <p:sp>
        <p:nvSpPr>
          <p:cNvPr id="64515" name="Content Placeholder 2">
            <a:extLst>
              <a:ext uri="{FF2B5EF4-FFF2-40B4-BE49-F238E27FC236}">
                <a16:creationId xmlns:a16="http://schemas.microsoft.com/office/drawing/2014/main" id="{13F8D47C-A716-42AD-9CE4-CF8F10DEF85D}"/>
              </a:ext>
            </a:extLst>
          </p:cNvPr>
          <p:cNvSpPr>
            <a:spLocks noGrp="1"/>
          </p:cNvSpPr>
          <p:nvPr>
            <p:ph idx="1"/>
          </p:nvPr>
        </p:nvSpPr>
        <p:spPr>
          <a:xfrm>
            <a:off x="381000" y="1981200"/>
            <a:ext cx="5791200" cy="4648200"/>
          </a:xfrm>
        </p:spPr>
        <p:txBody>
          <a:bodyPr/>
          <a:lstStyle/>
          <a:p>
            <a:pPr marL="0" indent="0">
              <a:spcAft>
                <a:spcPts val="600"/>
              </a:spcAft>
              <a:buFontTx/>
              <a:buNone/>
              <a:defRPr/>
            </a:pPr>
            <a:r>
              <a:rPr lang="en-US" sz="2800" dirty="0">
                <a:latin typeface="Comic Sans MS" pitchFamily="66" charset="0"/>
              </a:rPr>
              <a:t>The derivative of a scalar field results in a vector field called the </a:t>
            </a:r>
            <a:r>
              <a:rPr lang="en-US" sz="2800" b="1" i="1" dirty="0">
                <a:solidFill>
                  <a:schemeClr val="accent4">
                    <a:lumMod val="75000"/>
                    <a:lumOff val="25000"/>
                  </a:schemeClr>
                </a:solidFill>
                <a:latin typeface="Comic Sans MS" pitchFamily="66" charset="0"/>
              </a:rPr>
              <a:t>gradient</a:t>
            </a:r>
          </a:p>
          <a:p>
            <a:pPr lvl="1">
              <a:spcAft>
                <a:spcPts val="600"/>
              </a:spcAft>
              <a:defRPr/>
            </a:pPr>
            <a:r>
              <a:rPr lang="en-US" sz="2600" dirty="0">
                <a:solidFill>
                  <a:schemeClr val="tx2"/>
                </a:solidFill>
                <a:latin typeface="Comic Sans MS" pitchFamily="66" charset="0"/>
              </a:rPr>
              <a:t>i.e., the gradient is a vector field </a:t>
            </a:r>
          </a:p>
          <a:p>
            <a:pPr lvl="2">
              <a:spcAft>
                <a:spcPts val="600"/>
              </a:spcAft>
              <a:defRPr/>
            </a:pPr>
            <a:r>
              <a:rPr lang="en-US" dirty="0">
                <a:solidFill>
                  <a:schemeClr val="tx2"/>
                </a:solidFill>
                <a:latin typeface="Comic Sans MS" pitchFamily="66" charset="0"/>
              </a:rPr>
              <a:t>which points in the </a:t>
            </a:r>
            <a:r>
              <a:rPr lang="en-US" b="1" dirty="0">
                <a:solidFill>
                  <a:schemeClr val="accent1">
                    <a:lumMod val="50000"/>
                  </a:schemeClr>
                </a:solidFill>
                <a:latin typeface="Comic Sans MS" pitchFamily="66" charset="0"/>
              </a:rPr>
              <a:t>direction</a:t>
            </a:r>
            <a:r>
              <a:rPr lang="en-US" dirty="0">
                <a:solidFill>
                  <a:schemeClr val="tx2"/>
                </a:solidFill>
                <a:latin typeface="Comic Sans MS" pitchFamily="66" charset="0"/>
              </a:rPr>
              <a:t> of the greatest rate of increase of the scalar field, and </a:t>
            </a:r>
          </a:p>
          <a:p>
            <a:pPr lvl="2">
              <a:spcAft>
                <a:spcPts val="600"/>
              </a:spcAft>
              <a:defRPr/>
            </a:pPr>
            <a:r>
              <a:rPr lang="en-US" dirty="0">
                <a:solidFill>
                  <a:schemeClr val="tx2"/>
                </a:solidFill>
                <a:latin typeface="Comic Sans MS" pitchFamily="66" charset="0"/>
              </a:rPr>
              <a:t>whose </a:t>
            </a:r>
            <a:r>
              <a:rPr lang="en-US" b="1" dirty="0">
                <a:solidFill>
                  <a:schemeClr val="accent1">
                    <a:lumMod val="50000"/>
                  </a:schemeClr>
                </a:solidFill>
                <a:latin typeface="Comic Sans MS" pitchFamily="66" charset="0"/>
              </a:rPr>
              <a:t>magnitude</a:t>
            </a:r>
            <a:r>
              <a:rPr lang="en-US" dirty="0">
                <a:solidFill>
                  <a:schemeClr val="tx2"/>
                </a:solidFill>
                <a:latin typeface="Comic Sans MS" pitchFamily="66" charset="0"/>
              </a:rPr>
              <a:t> is the greatest rate of change</a:t>
            </a:r>
          </a:p>
          <a:p>
            <a:pPr>
              <a:spcAft>
                <a:spcPts val="600"/>
              </a:spcAft>
              <a:defRPr/>
            </a:pPr>
            <a:endParaRPr lang="en-US" sz="2800" b="1" i="1" dirty="0">
              <a:solidFill>
                <a:srgbClr val="4071A2"/>
              </a:solidFill>
              <a:latin typeface="Comic Sans MS" pitchFamily="66" charset="0"/>
            </a:endParaRPr>
          </a:p>
        </p:txBody>
      </p:sp>
      <p:sp>
        <p:nvSpPr>
          <p:cNvPr id="33796" name="Slide Number Placeholder 5">
            <a:extLst>
              <a:ext uri="{FF2B5EF4-FFF2-40B4-BE49-F238E27FC236}">
                <a16:creationId xmlns:a16="http://schemas.microsoft.com/office/drawing/2014/main" id="{E321B4DC-0011-4641-B632-5A8D5E043100}"/>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A4A43E0-8801-4FE7-BDF2-56238F08D046}" type="slidenum">
              <a:rPr lang="en-US" altLang="en-US" sz="1400">
                <a:solidFill>
                  <a:schemeClr val="bg1"/>
                </a:solidFill>
              </a:rPr>
              <a:pPr eaLnBrk="1" hangingPunct="1"/>
              <a:t>31</a:t>
            </a:fld>
            <a:endParaRPr lang="en-US" altLang="en-US" sz="1400">
              <a:solidFill>
                <a:schemeClr val="bg1"/>
              </a:solidFill>
            </a:endParaRPr>
          </a:p>
        </p:txBody>
      </p:sp>
      <p:pic>
        <p:nvPicPr>
          <p:cNvPr id="33797" name="Picture 3" descr="G:\Teaching\COP6731\CAD\Breast Diagrams\567px-Gradient2.svg[1].png">
            <a:extLst>
              <a:ext uri="{FF2B5EF4-FFF2-40B4-BE49-F238E27FC236}">
                <a16:creationId xmlns:a16="http://schemas.microsoft.com/office/drawing/2014/main" id="{66A84A20-5214-4134-AFFC-391710A13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279650"/>
            <a:ext cx="19812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6">
            <a:extLst>
              <a:ext uri="{FF2B5EF4-FFF2-40B4-BE49-F238E27FC236}">
                <a16:creationId xmlns:a16="http://schemas.microsoft.com/office/drawing/2014/main" id="{3464A99A-7EE6-4E27-BD54-EC2021889C68}"/>
              </a:ext>
            </a:extLst>
          </p:cNvPr>
          <p:cNvSpPr txBox="1">
            <a:spLocks noChangeArrowheads="1"/>
          </p:cNvSpPr>
          <p:nvPr/>
        </p:nvSpPr>
        <p:spPr bwMode="auto">
          <a:xfrm>
            <a:off x="6586538" y="1828800"/>
            <a:ext cx="1795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1400" b="1">
                <a:solidFill>
                  <a:srgbClr val="0E5DD2"/>
                </a:solidFill>
                <a:latin typeface="Arial" panose="020B0604020202020204" pitchFamily="34" charset="0"/>
                <a:cs typeface="Arial" panose="020B0604020202020204" pitchFamily="34" charset="0"/>
              </a:rPr>
              <a:t>Black representing</a:t>
            </a:r>
          </a:p>
          <a:p>
            <a:pPr eaLnBrk="1" hangingPunct="1"/>
            <a:r>
              <a:rPr lang="en-US" altLang="en-US" sz="1400" b="1">
                <a:solidFill>
                  <a:srgbClr val="0E5DD2"/>
                </a:solidFill>
                <a:latin typeface="Arial" panose="020B0604020202020204" pitchFamily="34" charset="0"/>
                <a:cs typeface="Arial" panose="020B0604020202020204" pitchFamily="34" charset="0"/>
              </a:rPr>
              <a:t>Higher  values</a:t>
            </a: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4818" name="Title 1" descr="Large confetti">
            <a:extLst>
              <a:ext uri="{FF2B5EF4-FFF2-40B4-BE49-F238E27FC236}">
                <a16:creationId xmlns:a16="http://schemas.microsoft.com/office/drawing/2014/main" id="{EB439AA6-E6D9-4F40-9A3E-D033ACF9CB24}"/>
              </a:ext>
            </a:extLst>
          </p:cNvPr>
          <p:cNvSpPr>
            <a:spLocks noGrp="1"/>
          </p:cNvSpPr>
          <p:nvPr>
            <p:ph type="title"/>
          </p:nvPr>
        </p:nvSpPr>
        <p:spPr/>
        <p:txBody>
          <a:bodyPr/>
          <a:lstStyle/>
          <a:p>
            <a:r>
              <a:rPr lang="en-US" altLang="en-US">
                <a:latin typeface="Comic Sans MS" panose="030F0702030302020204" pitchFamily="66" charset="0"/>
              </a:rPr>
              <a:t>Cartesian Gradient</a:t>
            </a:r>
            <a:endParaRPr lang="en-US" altLang="en-US"/>
          </a:p>
        </p:txBody>
      </p:sp>
      <p:sp>
        <p:nvSpPr>
          <p:cNvPr id="64515" name="Content Placeholder 2">
            <a:extLst>
              <a:ext uri="{FF2B5EF4-FFF2-40B4-BE49-F238E27FC236}">
                <a16:creationId xmlns:a16="http://schemas.microsoft.com/office/drawing/2014/main" id="{92241D0C-DF47-4CF2-A706-2B85BBCE6EBB}"/>
              </a:ext>
            </a:extLst>
          </p:cNvPr>
          <p:cNvSpPr>
            <a:spLocks noGrp="1"/>
          </p:cNvSpPr>
          <p:nvPr>
            <p:ph idx="1"/>
          </p:nvPr>
        </p:nvSpPr>
        <p:spPr>
          <a:xfrm>
            <a:off x="152412" y="1295400"/>
            <a:ext cx="4343388" cy="5257800"/>
          </a:xfrm>
        </p:spPr>
        <p:txBody>
          <a:bodyPr/>
          <a:lstStyle/>
          <a:p>
            <a:pPr marL="0" indent="0">
              <a:spcAft>
                <a:spcPts val="600"/>
              </a:spcAft>
              <a:buFontTx/>
              <a:buNone/>
              <a:defRPr/>
            </a:pPr>
            <a:r>
              <a:rPr lang="en-US" sz="2800" dirty="0">
                <a:latin typeface="Comic Sans MS" pitchFamily="66" charset="0"/>
              </a:rPr>
              <a:t>For an image function I(P) where P is a pixel, the Cartesian gradient at P is:</a:t>
            </a:r>
          </a:p>
          <a:p>
            <a:pPr>
              <a:spcAft>
                <a:spcPts val="600"/>
              </a:spcAft>
              <a:defRPr/>
            </a:pPr>
            <a:endParaRPr lang="en-US" sz="2800" dirty="0">
              <a:solidFill>
                <a:schemeClr val="tx2"/>
              </a:solidFill>
              <a:latin typeface="Comic Sans MS" pitchFamily="66" charset="0"/>
            </a:endParaRPr>
          </a:p>
          <a:p>
            <a:pPr>
              <a:spcAft>
                <a:spcPts val="600"/>
              </a:spcAft>
              <a:defRPr/>
            </a:pPr>
            <a:endParaRPr lang="en-US" sz="2800" dirty="0">
              <a:solidFill>
                <a:schemeClr val="tx2"/>
              </a:solidFill>
              <a:latin typeface="Comic Sans MS" pitchFamily="66" charset="0"/>
            </a:endParaRPr>
          </a:p>
          <a:p>
            <a:pPr>
              <a:spcAft>
                <a:spcPts val="600"/>
              </a:spcAft>
              <a:buFontTx/>
              <a:buNone/>
              <a:defRPr/>
            </a:pPr>
            <a:endParaRPr lang="en-US" sz="2800" dirty="0">
              <a:solidFill>
                <a:schemeClr val="tx2"/>
              </a:solidFill>
              <a:latin typeface="Comic Sans MS" pitchFamily="66" charset="0"/>
            </a:endParaRPr>
          </a:p>
        </p:txBody>
      </p:sp>
      <p:grpSp>
        <p:nvGrpSpPr>
          <p:cNvPr id="34821" name="Group 10">
            <a:extLst>
              <a:ext uri="{FF2B5EF4-FFF2-40B4-BE49-F238E27FC236}">
                <a16:creationId xmlns:a16="http://schemas.microsoft.com/office/drawing/2014/main" id="{4C73BCD6-73B1-44BB-B7AF-F2A5A7086D0E}"/>
              </a:ext>
            </a:extLst>
          </p:cNvPr>
          <p:cNvGrpSpPr>
            <a:grpSpLocks/>
          </p:cNvGrpSpPr>
          <p:nvPr/>
        </p:nvGrpSpPr>
        <p:grpSpPr bwMode="auto">
          <a:xfrm>
            <a:off x="1752600" y="3479800"/>
            <a:ext cx="1722438" cy="1473200"/>
            <a:chOff x="2711450" y="3022600"/>
            <a:chExt cx="1555750" cy="1244600"/>
          </a:xfrm>
        </p:grpSpPr>
        <p:graphicFrame>
          <p:nvGraphicFramePr>
            <p:cNvPr id="34844" name="Object 2">
              <a:extLst>
                <a:ext uri="{FF2B5EF4-FFF2-40B4-BE49-F238E27FC236}">
                  <a16:creationId xmlns:a16="http://schemas.microsoft.com/office/drawing/2014/main" id="{66276B99-427C-49AD-BF71-5BB4B2898938}"/>
                </a:ext>
              </a:extLst>
            </p:cNvPr>
            <p:cNvGraphicFramePr>
              <a:graphicFrameLocks noChangeAspect="1"/>
            </p:cNvGraphicFramePr>
            <p:nvPr/>
          </p:nvGraphicFramePr>
          <p:xfrm>
            <a:off x="2711450" y="3022600"/>
            <a:ext cx="1555750" cy="1244600"/>
          </p:xfrm>
          <a:graphic>
            <a:graphicData uri="http://schemas.openxmlformats.org/presentationml/2006/ole">
              <mc:AlternateContent xmlns:mc="http://schemas.openxmlformats.org/markup-compatibility/2006">
                <mc:Choice xmlns:v="urn:schemas-microsoft-com:vml" Requires="v">
                  <p:oleObj name="Equation" r:id="rId3" imgW="1016000" imgH="812800" progId="Equation.3">
                    <p:embed/>
                  </p:oleObj>
                </mc:Choice>
                <mc:Fallback>
                  <p:oleObj name="Equation" r:id="rId3" imgW="1016000" imgH="812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0" y="3022600"/>
                          <a:ext cx="155575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4845" name="Straight Arrow Connector 9">
              <a:extLst>
                <a:ext uri="{FF2B5EF4-FFF2-40B4-BE49-F238E27FC236}">
                  <a16:creationId xmlns:a16="http://schemas.microsoft.com/office/drawing/2014/main" id="{F1A7E753-59B9-4269-AE65-3576E73CAC4B}"/>
                </a:ext>
              </a:extLst>
            </p:cNvPr>
            <p:cNvCxnSpPr>
              <a:cxnSpLocks noChangeShapeType="1"/>
            </p:cNvCxnSpPr>
            <p:nvPr/>
          </p:nvCxnSpPr>
          <p:spPr bwMode="auto">
            <a:xfrm>
              <a:off x="2711450" y="3505200"/>
              <a:ext cx="228600" cy="1588"/>
            </a:xfrm>
            <a:prstGeom prst="straightConnector1">
              <a:avLst/>
            </a:prstGeom>
            <a:noFill/>
            <a:ln w="9525" algn="ctr">
              <a:solidFill>
                <a:schemeClr val="tx1"/>
              </a:solidFill>
              <a:round/>
              <a:headEnd/>
              <a:tailEnd type="arrow" w="sm" len="sm"/>
            </a:ln>
            <a:extLst>
              <a:ext uri="{909E8E84-426E-40DD-AFC4-6F175D3DCCD1}">
                <a14:hiddenFill xmlns:a14="http://schemas.microsoft.com/office/drawing/2010/main">
                  <a:noFill/>
                </a14:hiddenFill>
              </a:ext>
            </a:extLst>
          </p:spPr>
        </p:cxnSp>
      </p:grpSp>
      <p:graphicFrame>
        <p:nvGraphicFramePr>
          <p:cNvPr id="1027" name="Object 4">
            <a:extLst>
              <a:ext uri="{FF2B5EF4-FFF2-40B4-BE49-F238E27FC236}">
                <a16:creationId xmlns:a16="http://schemas.microsoft.com/office/drawing/2014/main" id="{A45E133E-E8A1-4E4F-8EA6-28A1ED611651}"/>
              </a:ext>
            </a:extLst>
          </p:cNvPr>
          <p:cNvGraphicFramePr>
            <a:graphicFrameLocks noChangeAspect="1"/>
          </p:cNvGraphicFramePr>
          <p:nvPr/>
        </p:nvGraphicFramePr>
        <p:xfrm>
          <a:off x="609600" y="5321300"/>
          <a:ext cx="3028950" cy="1346200"/>
        </p:xfrm>
        <a:graphic>
          <a:graphicData uri="http://schemas.openxmlformats.org/presentationml/2006/ole">
            <mc:AlternateContent xmlns:mc="http://schemas.openxmlformats.org/markup-compatibility/2006">
              <mc:Choice xmlns:v="urn:schemas-microsoft-com:vml" Requires="v">
                <p:oleObj name="Equation" r:id="rId5" imgW="1828800" imgH="812800" progId="Equation.3">
                  <p:embed/>
                </p:oleObj>
              </mc:Choice>
              <mc:Fallback>
                <p:oleObj name="Equation" r:id="rId5" imgW="1828800" imgH="812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5321300"/>
                        <a:ext cx="302895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3">
            <a:extLst>
              <a:ext uri="{FF2B5EF4-FFF2-40B4-BE49-F238E27FC236}">
                <a16:creationId xmlns:a16="http://schemas.microsoft.com/office/drawing/2014/main" id="{63DD9B79-5DBB-4FD1-A890-45825739CC33}"/>
              </a:ext>
            </a:extLst>
          </p:cNvPr>
          <p:cNvSpPr txBox="1">
            <a:spLocks noChangeArrowheads="1"/>
          </p:cNvSpPr>
          <p:nvPr/>
        </p:nvSpPr>
        <p:spPr bwMode="auto">
          <a:xfrm>
            <a:off x="457200" y="4953000"/>
            <a:ext cx="1635125" cy="400050"/>
          </a:xfrm>
          <a:prstGeom prst="rect">
            <a:avLst/>
          </a:prstGeom>
          <a:noFill/>
          <a:ln w="9525">
            <a:noFill/>
            <a:miter lim="800000"/>
            <a:headEnd/>
            <a:tailEnd/>
          </a:ln>
        </p:spPr>
        <p:txBody>
          <a:bodyPr wrap="none">
            <a:spAutoFit/>
          </a:bodyPr>
          <a:lstStyle/>
          <a:p>
            <a:pPr>
              <a:defRPr/>
            </a:pPr>
            <a:r>
              <a:rPr lang="en-US" sz="2000" b="1" dirty="0">
                <a:solidFill>
                  <a:schemeClr val="accent4">
                    <a:lumMod val="75000"/>
                    <a:lumOff val="25000"/>
                  </a:schemeClr>
                </a:solidFill>
                <a:latin typeface="Arial" charset="0"/>
                <a:cs typeface="Arial" charset="0"/>
              </a:rPr>
              <a:t>Orientation:</a:t>
            </a:r>
          </a:p>
        </p:txBody>
      </p:sp>
      <p:grpSp>
        <p:nvGrpSpPr>
          <p:cNvPr id="3" name="Group 28">
            <a:extLst>
              <a:ext uri="{FF2B5EF4-FFF2-40B4-BE49-F238E27FC236}">
                <a16:creationId xmlns:a16="http://schemas.microsoft.com/office/drawing/2014/main" id="{8F0EA0E5-25A3-4187-B5F7-9BDAC7F18776}"/>
              </a:ext>
            </a:extLst>
          </p:cNvPr>
          <p:cNvGrpSpPr>
            <a:grpSpLocks/>
          </p:cNvGrpSpPr>
          <p:nvPr/>
        </p:nvGrpSpPr>
        <p:grpSpPr bwMode="auto">
          <a:xfrm>
            <a:off x="4191000" y="5181600"/>
            <a:ext cx="3810000" cy="1390650"/>
            <a:chOff x="4191000" y="4933950"/>
            <a:chExt cx="3810000" cy="1390650"/>
          </a:xfrm>
        </p:grpSpPr>
        <p:graphicFrame>
          <p:nvGraphicFramePr>
            <p:cNvPr id="34842" name="Object 3">
              <a:extLst>
                <a:ext uri="{FF2B5EF4-FFF2-40B4-BE49-F238E27FC236}">
                  <a16:creationId xmlns:a16="http://schemas.microsoft.com/office/drawing/2014/main" id="{AE1AC9D1-996F-4C31-96FF-0AB4F381EC80}"/>
                </a:ext>
              </a:extLst>
            </p:cNvPr>
            <p:cNvGraphicFramePr>
              <a:graphicFrameLocks noChangeAspect="1"/>
            </p:cNvGraphicFramePr>
            <p:nvPr/>
          </p:nvGraphicFramePr>
          <p:xfrm>
            <a:off x="4830763" y="5410200"/>
            <a:ext cx="3170237" cy="914400"/>
          </p:xfrm>
          <a:graphic>
            <a:graphicData uri="http://schemas.openxmlformats.org/presentationml/2006/ole">
              <mc:AlternateContent xmlns:mc="http://schemas.openxmlformats.org/markup-compatibility/2006">
                <mc:Choice xmlns:v="urn:schemas-microsoft-com:vml" Requires="v">
                  <p:oleObj name="Equation" r:id="rId7" imgW="2641600" imgH="762000" progId="Equation.3">
                    <p:embed/>
                  </p:oleObj>
                </mc:Choice>
                <mc:Fallback>
                  <p:oleObj name="Equation" r:id="rId7" imgW="2641600" imgH="7620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0763" y="5410200"/>
                          <a:ext cx="3170237"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6" name="TextBox 14">
              <a:extLst>
                <a:ext uri="{FF2B5EF4-FFF2-40B4-BE49-F238E27FC236}">
                  <a16:creationId xmlns:a16="http://schemas.microsoft.com/office/drawing/2014/main" id="{FE7B0DA5-7CA7-4C48-810D-D98F3D8D21B4}"/>
                </a:ext>
              </a:extLst>
            </p:cNvPr>
            <p:cNvSpPr txBox="1">
              <a:spLocks noChangeArrowheads="1"/>
            </p:cNvSpPr>
            <p:nvPr/>
          </p:nvSpPr>
          <p:spPr bwMode="auto">
            <a:xfrm>
              <a:off x="4191000" y="4933950"/>
              <a:ext cx="1552575" cy="400050"/>
            </a:xfrm>
            <a:prstGeom prst="rect">
              <a:avLst/>
            </a:prstGeom>
            <a:noFill/>
            <a:ln w="9525">
              <a:noFill/>
              <a:miter lim="800000"/>
              <a:headEnd/>
              <a:tailEnd/>
            </a:ln>
          </p:spPr>
          <p:txBody>
            <a:bodyPr wrap="none">
              <a:spAutoFit/>
            </a:bodyPr>
            <a:lstStyle/>
            <a:p>
              <a:pPr>
                <a:defRPr/>
              </a:pPr>
              <a:r>
                <a:rPr lang="en-US" sz="2000" b="1" dirty="0">
                  <a:solidFill>
                    <a:schemeClr val="accent4">
                      <a:lumMod val="75000"/>
                      <a:lumOff val="25000"/>
                    </a:schemeClr>
                  </a:solidFill>
                  <a:latin typeface="Arial" charset="0"/>
                  <a:cs typeface="Arial" charset="0"/>
                </a:rPr>
                <a:t>Magnitude:</a:t>
              </a:r>
            </a:p>
          </p:txBody>
        </p:sp>
      </p:grpSp>
      <p:grpSp>
        <p:nvGrpSpPr>
          <p:cNvPr id="4" name="Group 27">
            <a:extLst>
              <a:ext uri="{FF2B5EF4-FFF2-40B4-BE49-F238E27FC236}">
                <a16:creationId xmlns:a16="http://schemas.microsoft.com/office/drawing/2014/main" id="{E63E102A-158E-43A4-9EAB-F0842F069ABF}"/>
              </a:ext>
            </a:extLst>
          </p:cNvPr>
          <p:cNvGrpSpPr>
            <a:grpSpLocks/>
          </p:cNvGrpSpPr>
          <p:nvPr/>
        </p:nvGrpSpPr>
        <p:grpSpPr bwMode="auto">
          <a:xfrm>
            <a:off x="4648200" y="1981200"/>
            <a:ext cx="3479800" cy="3094038"/>
            <a:chOff x="4648200" y="1720291"/>
            <a:chExt cx="3479800" cy="3094597"/>
          </a:xfrm>
        </p:grpSpPr>
        <p:grpSp>
          <p:nvGrpSpPr>
            <p:cNvPr id="34827" name="Group 30">
              <a:extLst>
                <a:ext uri="{FF2B5EF4-FFF2-40B4-BE49-F238E27FC236}">
                  <a16:creationId xmlns:a16="http://schemas.microsoft.com/office/drawing/2014/main" id="{A4B9563F-9546-4429-B14F-B0F68C8DE34F}"/>
                </a:ext>
              </a:extLst>
            </p:cNvPr>
            <p:cNvGrpSpPr>
              <a:grpSpLocks/>
            </p:cNvGrpSpPr>
            <p:nvPr/>
          </p:nvGrpSpPr>
          <p:grpSpPr bwMode="auto">
            <a:xfrm>
              <a:off x="4648200" y="1720291"/>
              <a:ext cx="2489200" cy="3061260"/>
              <a:chOff x="5284717" y="1828745"/>
              <a:chExt cx="2488478" cy="3060514"/>
            </a:xfrm>
          </p:grpSpPr>
          <p:sp>
            <p:nvSpPr>
              <p:cNvPr id="17" name="Freeform 16">
                <a:extLst>
                  <a:ext uri="{FF2B5EF4-FFF2-40B4-BE49-F238E27FC236}">
                    <a16:creationId xmlns:a16="http://schemas.microsoft.com/office/drawing/2014/main" id="{B75F6211-BB02-4029-ABBF-100CCA9528C8}"/>
                  </a:ext>
                </a:extLst>
              </p:cNvPr>
              <p:cNvSpPr/>
              <p:nvPr/>
            </p:nvSpPr>
            <p:spPr bwMode="auto">
              <a:xfrm rot="17687382">
                <a:off x="4967861" y="3072643"/>
                <a:ext cx="2133465" cy="1499753"/>
              </a:xfrm>
              <a:custGeom>
                <a:avLst/>
                <a:gdLst>
                  <a:gd name="connsiteX0" fmla="*/ 1309816 w 2007973"/>
                  <a:gd name="connsiteY0" fmla="*/ 74745 h 1841761"/>
                  <a:gd name="connsiteX1" fmla="*/ 1062681 w 2007973"/>
                  <a:gd name="connsiteY1" fmla="*/ 12961 h 1841761"/>
                  <a:gd name="connsiteX2" fmla="*/ 1007075 w 2007973"/>
                  <a:gd name="connsiteY2" fmla="*/ 6783 h 1841761"/>
                  <a:gd name="connsiteX3" fmla="*/ 982362 w 2007973"/>
                  <a:gd name="connsiteY3" fmla="*/ 605 h 1841761"/>
                  <a:gd name="connsiteX4" fmla="*/ 895865 w 2007973"/>
                  <a:gd name="connsiteY4" fmla="*/ 19140 h 1841761"/>
                  <a:gd name="connsiteX5" fmla="*/ 871151 w 2007973"/>
                  <a:gd name="connsiteY5" fmla="*/ 37675 h 1841761"/>
                  <a:gd name="connsiteX6" fmla="*/ 852616 w 2007973"/>
                  <a:gd name="connsiteY6" fmla="*/ 50032 h 1841761"/>
                  <a:gd name="connsiteX7" fmla="*/ 772297 w 2007973"/>
                  <a:gd name="connsiteY7" fmla="*/ 117994 h 1841761"/>
                  <a:gd name="connsiteX8" fmla="*/ 741405 w 2007973"/>
                  <a:gd name="connsiteY8" fmla="*/ 179777 h 1841761"/>
                  <a:gd name="connsiteX9" fmla="*/ 735227 w 2007973"/>
                  <a:gd name="connsiteY9" fmla="*/ 198313 h 1841761"/>
                  <a:gd name="connsiteX10" fmla="*/ 698157 w 2007973"/>
                  <a:gd name="connsiteY10" fmla="*/ 241561 h 1841761"/>
                  <a:gd name="connsiteX11" fmla="*/ 642551 w 2007973"/>
                  <a:gd name="connsiteY11" fmla="*/ 358950 h 1841761"/>
                  <a:gd name="connsiteX12" fmla="*/ 574589 w 2007973"/>
                  <a:gd name="connsiteY12" fmla="*/ 408377 h 1841761"/>
                  <a:gd name="connsiteX13" fmla="*/ 500448 w 2007973"/>
                  <a:gd name="connsiteY13" fmla="*/ 451626 h 1841761"/>
                  <a:gd name="connsiteX14" fmla="*/ 420129 w 2007973"/>
                  <a:gd name="connsiteY14" fmla="*/ 457805 h 1841761"/>
                  <a:gd name="connsiteX15" fmla="*/ 352167 w 2007973"/>
                  <a:gd name="connsiteY15" fmla="*/ 470161 h 1841761"/>
                  <a:gd name="connsiteX16" fmla="*/ 315097 w 2007973"/>
                  <a:gd name="connsiteY16" fmla="*/ 482518 h 1841761"/>
                  <a:gd name="connsiteX17" fmla="*/ 284205 w 2007973"/>
                  <a:gd name="connsiteY17" fmla="*/ 488696 h 1841761"/>
                  <a:gd name="connsiteX18" fmla="*/ 210065 w 2007973"/>
                  <a:gd name="connsiteY18" fmla="*/ 525767 h 1841761"/>
                  <a:gd name="connsiteX19" fmla="*/ 111211 w 2007973"/>
                  <a:gd name="connsiteY19" fmla="*/ 593729 h 1841761"/>
                  <a:gd name="connsiteX20" fmla="*/ 49427 w 2007973"/>
                  <a:gd name="connsiteY20" fmla="*/ 655513 h 1841761"/>
                  <a:gd name="connsiteX21" fmla="*/ 12357 w 2007973"/>
                  <a:gd name="connsiteY21" fmla="*/ 754367 h 1841761"/>
                  <a:gd name="connsiteX22" fmla="*/ 6178 w 2007973"/>
                  <a:gd name="connsiteY22" fmla="*/ 803794 h 1841761"/>
                  <a:gd name="connsiteX23" fmla="*/ 0 w 2007973"/>
                  <a:gd name="connsiteY23" fmla="*/ 834686 h 1841761"/>
                  <a:gd name="connsiteX24" fmla="*/ 6178 w 2007973"/>
                  <a:gd name="connsiteY24" fmla="*/ 884113 h 1841761"/>
                  <a:gd name="connsiteX25" fmla="*/ 12357 w 2007973"/>
                  <a:gd name="connsiteY25" fmla="*/ 989145 h 1841761"/>
                  <a:gd name="connsiteX26" fmla="*/ 18535 w 2007973"/>
                  <a:gd name="connsiteY26" fmla="*/ 1069464 h 1841761"/>
                  <a:gd name="connsiteX27" fmla="*/ 49427 w 2007973"/>
                  <a:gd name="connsiteY27" fmla="*/ 1137426 h 1841761"/>
                  <a:gd name="connsiteX28" fmla="*/ 111211 w 2007973"/>
                  <a:gd name="connsiteY28" fmla="*/ 1248637 h 1841761"/>
                  <a:gd name="connsiteX29" fmla="*/ 129746 w 2007973"/>
                  <a:gd name="connsiteY29" fmla="*/ 1279529 h 1841761"/>
                  <a:gd name="connsiteX30" fmla="*/ 240957 w 2007973"/>
                  <a:gd name="connsiteY30" fmla="*/ 1421632 h 1841761"/>
                  <a:gd name="connsiteX31" fmla="*/ 265670 w 2007973"/>
                  <a:gd name="connsiteY31" fmla="*/ 1446345 h 1841761"/>
                  <a:gd name="connsiteX32" fmla="*/ 290384 w 2007973"/>
                  <a:gd name="connsiteY32" fmla="*/ 1477237 h 1841761"/>
                  <a:gd name="connsiteX33" fmla="*/ 506627 w 2007973"/>
                  <a:gd name="connsiteY33" fmla="*/ 1619340 h 1841761"/>
                  <a:gd name="connsiteX34" fmla="*/ 654908 w 2007973"/>
                  <a:gd name="connsiteY34" fmla="*/ 1699659 h 1841761"/>
                  <a:gd name="connsiteX35" fmla="*/ 926757 w 2007973"/>
                  <a:gd name="connsiteY35" fmla="*/ 1804691 h 1841761"/>
                  <a:gd name="connsiteX36" fmla="*/ 1099751 w 2007973"/>
                  <a:gd name="connsiteY36" fmla="*/ 1841761 h 1841761"/>
                  <a:gd name="connsiteX37" fmla="*/ 1408670 w 2007973"/>
                  <a:gd name="connsiteY37" fmla="*/ 1792334 h 1841761"/>
                  <a:gd name="connsiteX38" fmla="*/ 1532238 w 2007973"/>
                  <a:gd name="connsiteY38" fmla="*/ 1755264 h 1841761"/>
                  <a:gd name="connsiteX39" fmla="*/ 1748481 w 2007973"/>
                  <a:gd name="connsiteY39" fmla="*/ 1606983 h 1841761"/>
                  <a:gd name="connsiteX40" fmla="*/ 1958546 w 2007973"/>
                  <a:gd name="connsiteY40" fmla="*/ 1328956 h 1841761"/>
                  <a:gd name="connsiteX41" fmla="*/ 1989438 w 2007973"/>
                  <a:gd name="connsiteY41" fmla="*/ 1242459 h 1841761"/>
                  <a:gd name="connsiteX42" fmla="*/ 2007973 w 2007973"/>
                  <a:gd name="connsiteY42" fmla="*/ 1162140 h 1841761"/>
                  <a:gd name="connsiteX43" fmla="*/ 1995616 w 2007973"/>
                  <a:gd name="connsiteY43" fmla="*/ 840864 h 1841761"/>
                  <a:gd name="connsiteX44" fmla="*/ 1977081 w 2007973"/>
                  <a:gd name="connsiteY44" fmla="*/ 785259 h 1841761"/>
                  <a:gd name="connsiteX45" fmla="*/ 1933832 w 2007973"/>
                  <a:gd name="connsiteY45" fmla="*/ 742010 h 1841761"/>
                  <a:gd name="connsiteX46" fmla="*/ 1896762 w 2007973"/>
                  <a:gd name="connsiteY46" fmla="*/ 692583 h 1841761"/>
                  <a:gd name="connsiteX47" fmla="*/ 1865870 w 2007973"/>
                  <a:gd name="connsiteY47" fmla="*/ 624621 h 1841761"/>
                  <a:gd name="connsiteX48" fmla="*/ 1841157 w 2007973"/>
                  <a:gd name="connsiteY48" fmla="*/ 562837 h 1841761"/>
                  <a:gd name="connsiteX49" fmla="*/ 1804086 w 2007973"/>
                  <a:gd name="connsiteY49" fmla="*/ 519588 h 1841761"/>
                  <a:gd name="connsiteX50" fmla="*/ 1723767 w 2007973"/>
                  <a:gd name="connsiteY50" fmla="*/ 346594 h 1841761"/>
                  <a:gd name="connsiteX51" fmla="*/ 1692875 w 2007973"/>
                  <a:gd name="connsiteY51" fmla="*/ 229205 h 1841761"/>
                  <a:gd name="connsiteX52" fmla="*/ 1631092 w 2007973"/>
                  <a:gd name="connsiteY52" fmla="*/ 142707 h 1841761"/>
                  <a:gd name="connsiteX53" fmla="*/ 1587843 w 2007973"/>
                  <a:gd name="connsiteY53" fmla="*/ 93280 h 1841761"/>
                  <a:gd name="connsiteX54" fmla="*/ 1569308 w 2007973"/>
                  <a:gd name="connsiteY54" fmla="*/ 80923 h 1841761"/>
                  <a:gd name="connsiteX55" fmla="*/ 1544594 w 2007973"/>
                  <a:gd name="connsiteY55" fmla="*/ 74745 h 1841761"/>
                  <a:gd name="connsiteX56" fmla="*/ 1439562 w 2007973"/>
                  <a:gd name="connsiteY56" fmla="*/ 68567 h 1841761"/>
                  <a:gd name="connsiteX57" fmla="*/ 1309816 w 2007973"/>
                  <a:gd name="connsiteY57" fmla="*/ 74745 h 184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07973" h="1841761">
                    <a:moveTo>
                      <a:pt x="1309816" y="74745"/>
                    </a:moveTo>
                    <a:cubicBezTo>
                      <a:pt x="1247003" y="65477"/>
                      <a:pt x="1295480" y="53448"/>
                      <a:pt x="1062681" y="12961"/>
                    </a:cubicBezTo>
                    <a:cubicBezTo>
                      <a:pt x="1044307" y="9766"/>
                      <a:pt x="1025610" y="8842"/>
                      <a:pt x="1007075" y="6783"/>
                    </a:cubicBezTo>
                    <a:cubicBezTo>
                      <a:pt x="998837" y="4724"/>
                      <a:pt x="990832" y="0"/>
                      <a:pt x="982362" y="605"/>
                    </a:cubicBezTo>
                    <a:cubicBezTo>
                      <a:pt x="962718" y="2008"/>
                      <a:pt x="920550" y="12968"/>
                      <a:pt x="895865" y="19140"/>
                    </a:cubicBezTo>
                    <a:cubicBezTo>
                      <a:pt x="887627" y="25318"/>
                      <a:pt x="879530" y="31690"/>
                      <a:pt x="871151" y="37675"/>
                    </a:cubicBezTo>
                    <a:cubicBezTo>
                      <a:pt x="865109" y="41991"/>
                      <a:pt x="858502" y="45505"/>
                      <a:pt x="852616" y="50032"/>
                    </a:cubicBezTo>
                    <a:cubicBezTo>
                      <a:pt x="793155" y="95771"/>
                      <a:pt x="806451" y="83840"/>
                      <a:pt x="772297" y="117994"/>
                    </a:cubicBezTo>
                    <a:cubicBezTo>
                      <a:pt x="745570" y="198172"/>
                      <a:pt x="776541" y="118287"/>
                      <a:pt x="741405" y="179777"/>
                    </a:cubicBezTo>
                    <a:cubicBezTo>
                      <a:pt x="738174" y="185432"/>
                      <a:pt x="738962" y="192977"/>
                      <a:pt x="735227" y="198313"/>
                    </a:cubicBezTo>
                    <a:cubicBezTo>
                      <a:pt x="724339" y="213868"/>
                      <a:pt x="710514" y="227145"/>
                      <a:pt x="698157" y="241561"/>
                    </a:cubicBezTo>
                    <a:cubicBezTo>
                      <a:pt x="686011" y="284071"/>
                      <a:pt x="676663" y="326971"/>
                      <a:pt x="642551" y="358950"/>
                    </a:cubicBezTo>
                    <a:cubicBezTo>
                      <a:pt x="622115" y="378108"/>
                      <a:pt x="598785" y="394263"/>
                      <a:pt x="574589" y="408377"/>
                    </a:cubicBezTo>
                    <a:cubicBezTo>
                      <a:pt x="549875" y="422793"/>
                      <a:pt x="528975" y="449431"/>
                      <a:pt x="500448" y="451626"/>
                    </a:cubicBezTo>
                    <a:lnTo>
                      <a:pt x="420129" y="457805"/>
                    </a:lnTo>
                    <a:cubicBezTo>
                      <a:pt x="397475" y="461924"/>
                      <a:pt x="374580" y="464887"/>
                      <a:pt x="352167" y="470161"/>
                    </a:cubicBezTo>
                    <a:cubicBezTo>
                      <a:pt x="339488" y="473144"/>
                      <a:pt x="327663" y="479091"/>
                      <a:pt x="315097" y="482518"/>
                    </a:cubicBezTo>
                    <a:cubicBezTo>
                      <a:pt x="304966" y="485281"/>
                      <a:pt x="294502" y="486637"/>
                      <a:pt x="284205" y="488696"/>
                    </a:cubicBezTo>
                    <a:cubicBezTo>
                      <a:pt x="229483" y="510585"/>
                      <a:pt x="275538" y="490512"/>
                      <a:pt x="210065" y="525767"/>
                    </a:cubicBezTo>
                    <a:cubicBezTo>
                      <a:pt x="153463" y="556245"/>
                      <a:pt x="176035" y="535387"/>
                      <a:pt x="111211" y="593729"/>
                    </a:cubicBezTo>
                    <a:cubicBezTo>
                      <a:pt x="89562" y="613213"/>
                      <a:pt x="62452" y="629463"/>
                      <a:pt x="49427" y="655513"/>
                    </a:cubicBezTo>
                    <a:cubicBezTo>
                      <a:pt x="21276" y="711814"/>
                      <a:pt x="34862" y="679350"/>
                      <a:pt x="12357" y="754367"/>
                    </a:cubicBezTo>
                    <a:cubicBezTo>
                      <a:pt x="10297" y="770843"/>
                      <a:pt x="8703" y="787383"/>
                      <a:pt x="6178" y="803794"/>
                    </a:cubicBezTo>
                    <a:cubicBezTo>
                      <a:pt x="4581" y="814173"/>
                      <a:pt x="0" y="824185"/>
                      <a:pt x="0" y="834686"/>
                    </a:cubicBezTo>
                    <a:cubicBezTo>
                      <a:pt x="0" y="851290"/>
                      <a:pt x="4119" y="867637"/>
                      <a:pt x="6178" y="884113"/>
                    </a:cubicBezTo>
                    <a:cubicBezTo>
                      <a:pt x="8238" y="919124"/>
                      <a:pt x="10024" y="954151"/>
                      <a:pt x="12357" y="989145"/>
                    </a:cubicBezTo>
                    <a:cubicBezTo>
                      <a:pt x="14143" y="1015938"/>
                      <a:pt x="12022" y="1043414"/>
                      <a:pt x="18535" y="1069464"/>
                    </a:cubicBezTo>
                    <a:cubicBezTo>
                      <a:pt x="24570" y="1093606"/>
                      <a:pt x="40185" y="1114321"/>
                      <a:pt x="49427" y="1137426"/>
                    </a:cubicBezTo>
                    <a:cubicBezTo>
                      <a:pt x="91964" y="1243770"/>
                      <a:pt x="36044" y="1143404"/>
                      <a:pt x="111211" y="1248637"/>
                    </a:cubicBezTo>
                    <a:cubicBezTo>
                      <a:pt x="118191" y="1258409"/>
                      <a:pt x="122541" y="1269922"/>
                      <a:pt x="129746" y="1279529"/>
                    </a:cubicBezTo>
                    <a:cubicBezTo>
                      <a:pt x="165835" y="1327648"/>
                      <a:pt x="198425" y="1379100"/>
                      <a:pt x="240957" y="1421632"/>
                    </a:cubicBezTo>
                    <a:cubicBezTo>
                      <a:pt x="249195" y="1429870"/>
                      <a:pt x="257930" y="1437638"/>
                      <a:pt x="265670" y="1446345"/>
                    </a:cubicBezTo>
                    <a:cubicBezTo>
                      <a:pt x="274431" y="1456201"/>
                      <a:pt x="280253" y="1468795"/>
                      <a:pt x="290384" y="1477237"/>
                    </a:cubicBezTo>
                    <a:cubicBezTo>
                      <a:pt x="351595" y="1528246"/>
                      <a:pt x="442471" y="1578280"/>
                      <a:pt x="506627" y="1619340"/>
                    </a:cubicBezTo>
                    <a:cubicBezTo>
                      <a:pt x="588590" y="1671797"/>
                      <a:pt x="430854" y="1605136"/>
                      <a:pt x="654908" y="1699659"/>
                    </a:cubicBezTo>
                    <a:cubicBezTo>
                      <a:pt x="744414" y="1737419"/>
                      <a:pt x="831769" y="1784336"/>
                      <a:pt x="926757" y="1804691"/>
                    </a:cubicBezTo>
                    <a:lnTo>
                      <a:pt x="1099751" y="1841761"/>
                    </a:lnTo>
                    <a:cubicBezTo>
                      <a:pt x="1230466" y="1827238"/>
                      <a:pt x="1259041" y="1826864"/>
                      <a:pt x="1408670" y="1792334"/>
                    </a:cubicBezTo>
                    <a:cubicBezTo>
                      <a:pt x="1450572" y="1782664"/>
                      <a:pt x="1492661" y="1772084"/>
                      <a:pt x="1532238" y="1755264"/>
                    </a:cubicBezTo>
                    <a:cubicBezTo>
                      <a:pt x="1614106" y="1720470"/>
                      <a:pt x="1687693" y="1672113"/>
                      <a:pt x="1748481" y="1606983"/>
                    </a:cubicBezTo>
                    <a:cubicBezTo>
                      <a:pt x="1837389" y="1511724"/>
                      <a:pt x="1908805" y="1440871"/>
                      <a:pt x="1958546" y="1328956"/>
                    </a:cubicBezTo>
                    <a:cubicBezTo>
                      <a:pt x="1970980" y="1300979"/>
                      <a:pt x="1980740" y="1271814"/>
                      <a:pt x="1989438" y="1242459"/>
                    </a:cubicBezTo>
                    <a:cubicBezTo>
                      <a:pt x="1997244" y="1216114"/>
                      <a:pt x="2001795" y="1188913"/>
                      <a:pt x="2007973" y="1162140"/>
                    </a:cubicBezTo>
                    <a:cubicBezTo>
                      <a:pt x="2003854" y="1055048"/>
                      <a:pt x="2004371" y="947677"/>
                      <a:pt x="1995616" y="840864"/>
                    </a:cubicBezTo>
                    <a:cubicBezTo>
                      <a:pt x="1994020" y="821392"/>
                      <a:pt x="1987436" y="801827"/>
                      <a:pt x="1977081" y="785259"/>
                    </a:cubicBezTo>
                    <a:cubicBezTo>
                      <a:pt x="1966275" y="767970"/>
                      <a:pt x="1947185" y="757417"/>
                      <a:pt x="1933832" y="742010"/>
                    </a:cubicBezTo>
                    <a:cubicBezTo>
                      <a:pt x="1920344" y="726447"/>
                      <a:pt x="1909119" y="709059"/>
                      <a:pt x="1896762" y="692583"/>
                    </a:cubicBezTo>
                    <a:cubicBezTo>
                      <a:pt x="1865398" y="598493"/>
                      <a:pt x="1905129" y="708749"/>
                      <a:pt x="1865870" y="624621"/>
                    </a:cubicBezTo>
                    <a:cubicBezTo>
                      <a:pt x="1856490" y="604521"/>
                      <a:pt x="1852403" y="581956"/>
                      <a:pt x="1841157" y="562837"/>
                    </a:cubicBezTo>
                    <a:cubicBezTo>
                      <a:pt x="1831530" y="546471"/>
                      <a:pt x="1814401" y="535529"/>
                      <a:pt x="1804086" y="519588"/>
                    </a:cubicBezTo>
                    <a:cubicBezTo>
                      <a:pt x="1787874" y="494533"/>
                      <a:pt x="1724719" y="350211"/>
                      <a:pt x="1723767" y="346594"/>
                    </a:cubicBezTo>
                    <a:cubicBezTo>
                      <a:pt x="1713470" y="307464"/>
                      <a:pt x="1717152" y="261575"/>
                      <a:pt x="1692875" y="229205"/>
                    </a:cubicBezTo>
                    <a:cubicBezTo>
                      <a:pt x="1609287" y="117752"/>
                      <a:pt x="1694347" y="233072"/>
                      <a:pt x="1631092" y="142707"/>
                    </a:cubicBezTo>
                    <a:cubicBezTo>
                      <a:pt x="1616891" y="122420"/>
                      <a:pt x="1607025" y="109722"/>
                      <a:pt x="1587843" y="93280"/>
                    </a:cubicBezTo>
                    <a:cubicBezTo>
                      <a:pt x="1582205" y="88448"/>
                      <a:pt x="1576133" y="83848"/>
                      <a:pt x="1569308" y="80923"/>
                    </a:cubicBezTo>
                    <a:cubicBezTo>
                      <a:pt x="1561503" y="77578"/>
                      <a:pt x="1553047" y="75550"/>
                      <a:pt x="1544594" y="74745"/>
                    </a:cubicBezTo>
                    <a:cubicBezTo>
                      <a:pt x="1509681" y="71420"/>
                      <a:pt x="1474587" y="70363"/>
                      <a:pt x="1439562" y="68567"/>
                    </a:cubicBezTo>
                    <a:cubicBezTo>
                      <a:pt x="1317250" y="62294"/>
                      <a:pt x="1372630" y="84013"/>
                      <a:pt x="1309816" y="74745"/>
                    </a:cubicBezTo>
                    <a:close/>
                  </a:path>
                </a:pathLst>
              </a:custGeom>
              <a:solidFill>
                <a:schemeClr val="accent5"/>
              </a:solidFill>
              <a:ln w="9525" cap="flat" cmpd="sng" algn="ctr">
                <a:solidFill>
                  <a:schemeClr val="tx1"/>
                </a:solidFill>
                <a:prstDash val="solid"/>
                <a:round/>
                <a:headEnd type="none" w="med" len="med"/>
                <a:tailEnd type="none" w="med" len="med"/>
              </a:ln>
              <a:effectLst/>
            </p:spPr>
            <p:txBody>
              <a:bodyPr wrap="none"/>
              <a:lstStyle/>
              <a:p>
                <a:pPr>
                  <a:defRPr/>
                </a:pPr>
                <a:endParaRPr lang="en-US" dirty="0"/>
              </a:p>
            </p:txBody>
          </p:sp>
          <p:cxnSp>
            <p:nvCxnSpPr>
              <p:cNvPr id="34834" name="Straight Arrow Connector 18">
                <a:extLst>
                  <a:ext uri="{FF2B5EF4-FFF2-40B4-BE49-F238E27FC236}">
                    <a16:creationId xmlns:a16="http://schemas.microsoft.com/office/drawing/2014/main" id="{D9D1F204-262E-4156-BE78-04A8C3882811}"/>
                  </a:ext>
                </a:extLst>
              </p:cNvPr>
              <p:cNvCxnSpPr>
                <a:cxnSpLocks noChangeShapeType="1"/>
                <a:stCxn id="17" idx="42"/>
              </p:cNvCxnSpPr>
              <p:nvPr/>
            </p:nvCxnSpPr>
            <p:spPr bwMode="auto">
              <a:xfrm rot="5400000" flipH="1" flipV="1">
                <a:off x="7216366" y="2380307"/>
                <a:ext cx="1588" cy="1112071"/>
              </a:xfrm>
              <a:prstGeom prst="straightConnector1">
                <a:avLst/>
              </a:prstGeom>
              <a:noFill/>
              <a:ln w="9525" algn="ctr">
                <a:solidFill>
                  <a:srgbClr val="4071A2"/>
                </a:solidFill>
                <a:round/>
                <a:headEnd/>
                <a:tailEnd type="arrow" w="med" len="med"/>
              </a:ln>
              <a:extLst>
                <a:ext uri="{909E8E84-426E-40DD-AFC4-6F175D3DCCD1}">
                  <a14:hiddenFill xmlns:a14="http://schemas.microsoft.com/office/drawing/2010/main">
                    <a:noFill/>
                  </a14:hiddenFill>
                </a:ext>
              </a:extLst>
            </p:spPr>
          </p:cxnSp>
          <p:cxnSp>
            <p:nvCxnSpPr>
              <p:cNvPr id="34835" name="Straight Arrow Connector 20">
                <a:extLst>
                  <a:ext uri="{FF2B5EF4-FFF2-40B4-BE49-F238E27FC236}">
                    <a16:creationId xmlns:a16="http://schemas.microsoft.com/office/drawing/2014/main" id="{83AEE3F9-AF62-451F-A890-BC43D73BE427}"/>
                  </a:ext>
                </a:extLst>
              </p:cNvPr>
              <p:cNvCxnSpPr>
                <a:cxnSpLocks noChangeShapeType="1"/>
                <a:stCxn id="17" idx="42"/>
              </p:cNvCxnSpPr>
              <p:nvPr/>
            </p:nvCxnSpPr>
            <p:spPr bwMode="auto">
              <a:xfrm rot="16200000" flipV="1">
                <a:off x="6144660" y="2420670"/>
                <a:ext cx="1031342" cy="1"/>
              </a:xfrm>
              <a:prstGeom prst="straightConnector1">
                <a:avLst/>
              </a:prstGeom>
              <a:noFill/>
              <a:ln w="9525" algn="ctr">
                <a:solidFill>
                  <a:srgbClr val="4071A2"/>
                </a:solidFill>
                <a:round/>
                <a:headEnd/>
                <a:tailEnd type="arrow" w="med" len="med"/>
              </a:ln>
              <a:extLst>
                <a:ext uri="{909E8E84-426E-40DD-AFC4-6F175D3DCCD1}">
                  <a14:hiddenFill xmlns:a14="http://schemas.microsoft.com/office/drawing/2010/main">
                    <a:noFill/>
                  </a14:hiddenFill>
                </a:ext>
              </a:extLst>
            </p:spPr>
          </p:cxnSp>
          <p:cxnSp>
            <p:nvCxnSpPr>
              <p:cNvPr id="24" name="Straight Arrow Connector 23">
                <a:extLst>
                  <a:ext uri="{FF2B5EF4-FFF2-40B4-BE49-F238E27FC236}">
                    <a16:creationId xmlns:a16="http://schemas.microsoft.com/office/drawing/2014/main" id="{2BBDA78C-B02E-4850-A496-D836886C1F53}"/>
                  </a:ext>
                </a:extLst>
              </p:cNvPr>
              <p:cNvCxnSpPr>
                <a:stCxn id="17" idx="42"/>
              </p:cNvCxnSpPr>
              <p:nvPr/>
            </p:nvCxnSpPr>
            <p:spPr bwMode="auto">
              <a:xfrm rot="5400000" flipH="1" flipV="1">
                <a:off x="6542359" y="2282008"/>
                <a:ext cx="773063" cy="536419"/>
              </a:xfrm>
              <a:prstGeom prst="straightConnector1">
                <a:avLst/>
              </a:prstGeom>
              <a:solidFill>
                <a:schemeClr val="accent1"/>
              </a:solidFill>
              <a:ln w="28575" cap="flat" cmpd="sng" algn="ctr">
                <a:solidFill>
                  <a:schemeClr val="accent4">
                    <a:lumMod val="50000"/>
                    <a:lumOff val="50000"/>
                  </a:schemeClr>
                </a:solidFill>
                <a:prstDash val="solid"/>
                <a:round/>
                <a:headEnd type="none" w="med" len="med"/>
                <a:tailEnd type="arrow"/>
              </a:ln>
              <a:effectLst/>
            </p:spPr>
          </p:cxnSp>
          <p:sp>
            <p:nvSpPr>
              <p:cNvPr id="25" name="Arc 24">
                <a:extLst>
                  <a:ext uri="{FF2B5EF4-FFF2-40B4-BE49-F238E27FC236}">
                    <a16:creationId xmlns:a16="http://schemas.microsoft.com/office/drawing/2014/main" id="{14ED2D0F-001F-436E-88E0-E208100C0597}"/>
                  </a:ext>
                </a:extLst>
              </p:cNvPr>
              <p:cNvSpPr/>
              <p:nvPr/>
            </p:nvSpPr>
            <p:spPr bwMode="auto">
              <a:xfrm>
                <a:off x="6628940" y="2666892"/>
                <a:ext cx="457067" cy="533366"/>
              </a:xfrm>
              <a:prstGeom prst="arc">
                <a:avLst/>
              </a:prstGeom>
              <a:noFill/>
              <a:ln w="9525" cap="flat" cmpd="sng" algn="ctr">
                <a:solidFill>
                  <a:schemeClr val="tx1"/>
                </a:solidFill>
                <a:prstDash val="solid"/>
                <a:round/>
                <a:headEnd type="none" w="med" len="med"/>
                <a:tailEnd type="none" w="med" len="med"/>
              </a:ln>
              <a:effectLst/>
            </p:spPr>
            <p:txBody>
              <a:bodyPr wrap="none"/>
              <a:lstStyle/>
              <a:p>
                <a:pPr>
                  <a:defRPr/>
                </a:pPr>
                <a:endParaRPr lang="en-US"/>
              </a:p>
            </p:txBody>
          </p:sp>
          <p:graphicFrame>
            <p:nvGraphicFramePr>
              <p:cNvPr id="34838" name="Object 5">
                <a:extLst>
                  <a:ext uri="{FF2B5EF4-FFF2-40B4-BE49-F238E27FC236}">
                    <a16:creationId xmlns:a16="http://schemas.microsoft.com/office/drawing/2014/main" id="{54616813-76FA-4551-9BAC-0CBEAB6C0F54}"/>
                  </a:ext>
                </a:extLst>
              </p:cNvPr>
              <p:cNvGraphicFramePr>
                <a:graphicFrameLocks noChangeAspect="1"/>
              </p:cNvGraphicFramePr>
              <p:nvPr/>
            </p:nvGraphicFramePr>
            <p:xfrm>
              <a:off x="7086600" y="2489200"/>
              <a:ext cx="557213" cy="330200"/>
            </p:xfrm>
            <a:graphic>
              <a:graphicData uri="http://schemas.openxmlformats.org/presentationml/2006/ole">
                <mc:AlternateContent xmlns:mc="http://schemas.openxmlformats.org/markup-compatibility/2006">
                  <mc:Choice xmlns:v="urn:schemas-microsoft-com:vml" Requires="v">
                    <p:oleObj name="Equation" r:id="rId9" imgW="342751" imgH="203112" progId="Equation.3">
                      <p:embed/>
                    </p:oleObj>
                  </mc:Choice>
                  <mc:Fallback>
                    <p:oleObj name="Equation" r:id="rId9" imgW="342751" imgH="203112"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6600" y="2489200"/>
                            <a:ext cx="557213"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9" name="Object 6">
                <a:extLst>
                  <a:ext uri="{FF2B5EF4-FFF2-40B4-BE49-F238E27FC236}">
                    <a16:creationId xmlns:a16="http://schemas.microsoft.com/office/drawing/2014/main" id="{41543DA9-15E4-486A-860C-040B0C5393C2}"/>
                  </a:ext>
                </a:extLst>
              </p:cNvPr>
              <p:cNvGraphicFramePr>
                <a:graphicFrameLocks noChangeAspect="1"/>
              </p:cNvGraphicFramePr>
              <p:nvPr/>
            </p:nvGraphicFramePr>
            <p:xfrm>
              <a:off x="6992018" y="1828745"/>
              <a:ext cx="610286" cy="348735"/>
            </p:xfrm>
            <a:graphic>
              <a:graphicData uri="http://schemas.openxmlformats.org/presentationml/2006/ole">
                <mc:AlternateContent xmlns:mc="http://schemas.openxmlformats.org/markup-compatibility/2006">
                  <mc:Choice xmlns:v="urn:schemas-microsoft-com:vml" Requires="v">
                    <p:oleObj name="Equation" r:id="rId11" imgW="355292" imgH="203024" progId="Equation.3">
                      <p:embed/>
                    </p:oleObj>
                  </mc:Choice>
                  <mc:Fallback>
                    <p:oleObj name="Equation" r:id="rId11" imgW="355292" imgH="203024"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92018" y="1828745"/>
                            <a:ext cx="610286" cy="348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40" name="Oval 28">
                <a:extLst>
                  <a:ext uri="{FF2B5EF4-FFF2-40B4-BE49-F238E27FC236}">
                    <a16:creationId xmlns:a16="http://schemas.microsoft.com/office/drawing/2014/main" id="{D0C688ED-8495-4E85-A32C-DD408E9D521D}"/>
                  </a:ext>
                </a:extLst>
              </p:cNvPr>
              <p:cNvSpPr>
                <a:spLocks noChangeArrowheads="1"/>
              </p:cNvSpPr>
              <p:nvPr/>
            </p:nvSpPr>
            <p:spPr bwMode="auto">
              <a:xfrm flipH="1" flipV="1">
                <a:off x="6598919" y="2895600"/>
                <a:ext cx="106681" cy="106681"/>
              </a:xfrm>
              <a:prstGeom prst="ellipse">
                <a:avLst/>
              </a:prstGeom>
              <a:solidFill>
                <a:schemeClr val="tx1"/>
              </a:solidFill>
              <a:ln w="9525" algn="ctr">
                <a:solidFill>
                  <a:schemeClr val="tx1"/>
                </a:solidFill>
                <a:round/>
                <a:headEnd/>
                <a:tailEnd/>
              </a:ln>
            </p:spPr>
            <p:txBody>
              <a:bodyPr wrap="none"/>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34841" name="TextBox 29">
                <a:extLst>
                  <a:ext uri="{FF2B5EF4-FFF2-40B4-BE49-F238E27FC236}">
                    <a16:creationId xmlns:a16="http://schemas.microsoft.com/office/drawing/2014/main" id="{74F07A86-A6DB-4878-A4E2-C7D19CA77B43}"/>
                  </a:ext>
                </a:extLst>
              </p:cNvPr>
              <p:cNvSpPr txBox="1">
                <a:spLocks noChangeArrowheads="1"/>
              </p:cNvSpPr>
              <p:nvPr/>
            </p:nvSpPr>
            <p:spPr bwMode="auto">
              <a:xfrm>
                <a:off x="6300787" y="2819400"/>
                <a:ext cx="252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i="1"/>
                  <a:t>P</a:t>
                </a:r>
              </a:p>
            </p:txBody>
          </p:sp>
        </p:grpSp>
        <p:sp>
          <p:nvSpPr>
            <p:cNvPr id="22" name="Right Triangle 21">
              <a:extLst>
                <a:ext uri="{FF2B5EF4-FFF2-40B4-BE49-F238E27FC236}">
                  <a16:creationId xmlns:a16="http://schemas.microsoft.com/office/drawing/2014/main" id="{BAA9C20F-4D5D-4048-88E8-2D7978D65348}"/>
                </a:ext>
              </a:extLst>
            </p:cNvPr>
            <p:cNvSpPr/>
            <p:nvPr/>
          </p:nvSpPr>
          <p:spPr bwMode="auto">
            <a:xfrm flipH="1">
              <a:off x="6615113" y="3028627"/>
              <a:ext cx="979487" cy="1338505"/>
            </a:xfrm>
            <a:prstGeom prst="rtTriangle">
              <a:avLst/>
            </a:prstGeom>
            <a:solidFill>
              <a:schemeClr val="tx1">
                <a:lumMod val="25000"/>
                <a:lumOff val="75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a:p>
          </p:txBody>
        </p:sp>
        <p:sp>
          <p:nvSpPr>
            <p:cNvPr id="23" name="Arc 22">
              <a:extLst>
                <a:ext uri="{FF2B5EF4-FFF2-40B4-BE49-F238E27FC236}">
                  <a16:creationId xmlns:a16="http://schemas.microsoft.com/office/drawing/2014/main" id="{8C88FD2E-F89B-43C3-997A-AE3636C7B522}"/>
                </a:ext>
              </a:extLst>
            </p:cNvPr>
            <p:cNvSpPr/>
            <p:nvPr/>
          </p:nvSpPr>
          <p:spPr bwMode="auto">
            <a:xfrm>
              <a:off x="6604000" y="4157544"/>
              <a:ext cx="327025" cy="431878"/>
            </a:xfrm>
            <a:prstGeom prst="arc">
              <a:avLst/>
            </a:prstGeom>
            <a:noFill/>
            <a:ln w="9525" cap="flat" cmpd="sng" algn="ctr">
              <a:solidFill>
                <a:schemeClr val="tx1"/>
              </a:solidFill>
              <a:prstDash val="solid"/>
              <a:round/>
              <a:headEnd type="none" w="med" len="med"/>
              <a:tailEnd type="none" w="med" len="med"/>
            </a:ln>
            <a:effectLst/>
          </p:spPr>
          <p:txBody>
            <a:bodyPr wrap="none"/>
            <a:lstStyle/>
            <a:p>
              <a:pPr>
                <a:defRPr/>
              </a:pPr>
              <a:endParaRPr lang="en-US"/>
            </a:p>
          </p:txBody>
        </p:sp>
        <p:graphicFrame>
          <p:nvGraphicFramePr>
            <p:cNvPr id="34830" name="Object 22">
              <a:extLst>
                <a:ext uri="{FF2B5EF4-FFF2-40B4-BE49-F238E27FC236}">
                  <a16:creationId xmlns:a16="http://schemas.microsoft.com/office/drawing/2014/main" id="{8D502279-73A2-472A-BD2F-D48A331A5D0A}"/>
                </a:ext>
              </a:extLst>
            </p:cNvPr>
            <p:cNvGraphicFramePr>
              <a:graphicFrameLocks noChangeAspect="1"/>
            </p:cNvGraphicFramePr>
            <p:nvPr/>
          </p:nvGraphicFramePr>
          <p:xfrm>
            <a:off x="6908800" y="4027935"/>
            <a:ext cx="190500" cy="304800"/>
          </p:xfrm>
          <a:graphic>
            <a:graphicData uri="http://schemas.openxmlformats.org/presentationml/2006/ole">
              <mc:AlternateContent xmlns:mc="http://schemas.openxmlformats.org/markup-compatibility/2006">
                <mc:Choice xmlns:v="urn:schemas-microsoft-com:vml" Requires="v">
                  <p:oleObj name="Equation" r:id="rId13" imgW="126835" imgH="202936" progId="Equation.DSMT4">
                    <p:embed/>
                  </p:oleObj>
                </mc:Choice>
                <mc:Fallback>
                  <p:oleObj name="Equation" r:id="rId13" imgW="126835" imgH="202936" progId="Equation.DSMT4">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08800" y="4027935"/>
                          <a:ext cx="1905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1" name="Object 23">
              <a:extLst>
                <a:ext uri="{FF2B5EF4-FFF2-40B4-BE49-F238E27FC236}">
                  <a16:creationId xmlns:a16="http://schemas.microsoft.com/office/drawing/2014/main" id="{D8DC51F7-C689-4FCE-86DB-9FA9B0666939}"/>
                </a:ext>
              </a:extLst>
            </p:cNvPr>
            <p:cNvGraphicFramePr>
              <a:graphicFrameLocks noChangeAspect="1"/>
            </p:cNvGraphicFramePr>
            <p:nvPr/>
          </p:nvGraphicFramePr>
          <p:xfrm>
            <a:off x="7642225" y="3557588"/>
            <a:ext cx="485775" cy="457200"/>
          </p:xfrm>
          <a:graphic>
            <a:graphicData uri="http://schemas.openxmlformats.org/presentationml/2006/ole">
              <mc:AlternateContent xmlns:mc="http://schemas.openxmlformats.org/markup-compatibility/2006">
                <mc:Choice xmlns:v="urn:schemas-microsoft-com:vml" Requires="v">
                  <p:oleObj name="Equation" r:id="rId15" imgW="444307" imgH="418918" progId="Equation.DSMT4">
                    <p:embed/>
                  </p:oleObj>
                </mc:Choice>
                <mc:Fallback>
                  <p:oleObj name="Equation" r:id="rId15" imgW="444307" imgH="418918" progId="Equation.DSMT4">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42225" y="3557588"/>
                          <a:ext cx="485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2" name="Object 24">
              <a:extLst>
                <a:ext uri="{FF2B5EF4-FFF2-40B4-BE49-F238E27FC236}">
                  <a16:creationId xmlns:a16="http://schemas.microsoft.com/office/drawing/2014/main" id="{31B12C99-E2B7-41C0-B97E-B769B395BDB6}"/>
                </a:ext>
              </a:extLst>
            </p:cNvPr>
            <p:cNvGraphicFramePr>
              <a:graphicFrameLocks noChangeAspect="1"/>
            </p:cNvGraphicFramePr>
            <p:nvPr/>
          </p:nvGraphicFramePr>
          <p:xfrm>
            <a:off x="6985000" y="4421188"/>
            <a:ext cx="444500" cy="393700"/>
          </p:xfrm>
          <a:graphic>
            <a:graphicData uri="http://schemas.openxmlformats.org/presentationml/2006/ole">
              <mc:AlternateContent xmlns:mc="http://schemas.openxmlformats.org/markup-compatibility/2006">
                <mc:Choice xmlns:v="urn:schemas-microsoft-com:vml" Requires="v">
                  <p:oleObj name="Equation" r:id="rId17" imgW="444307" imgH="393529" progId="Equation.DSMT4">
                    <p:embed/>
                  </p:oleObj>
                </mc:Choice>
                <mc:Fallback>
                  <p:oleObj name="Equation" r:id="rId17" imgW="444307" imgH="393529" progId="Equation.DSMT4">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85000" y="4421188"/>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49" name="Object 25">
            <a:extLst>
              <a:ext uri="{FF2B5EF4-FFF2-40B4-BE49-F238E27FC236}">
                <a16:creationId xmlns:a16="http://schemas.microsoft.com/office/drawing/2014/main" id="{FC53C83D-A6A7-4253-8DE2-F1EB4B62DC87}"/>
              </a:ext>
            </a:extLst>
          </p:cNvPr>
          <p:cNvGraphicFramePr>
            <a:graphicFrameLocks noChangeAspect="1"/>
          </p:cNvGraphicFramePr>
          <p:nvPr>
            <p:extLst>
              <p:ext uri="{D42A27DB-BD31-4B8C-83A1-F6EECF244321}">
                <p14:modId xmlns:p14="http://schemas.microsoft.com/office/powerpoint/2010/main" val="3533376539"/>
              </p:ext>
            </p:extLst>
          </p:nvPr>
        </p:nvGraphicFramePr>
        <p:xfrm>
          <a:off x="7664450" y="4343400"/>
          <a:ext cx="1098550" cy="933450"/>
        </p:xfrm>
        <a:graphic>
          <a:graphicData uri="http://schemas.openxmlformats.org/presentationml/2006/ole">
            <mc:AlternateContent xmlns:mc="http://schemas.openxmlformats.org/markup-compatibility/2006">
              <mc:Choice xmlns:v="urn:schemas-microsoft-com:vml" Requires="v">
                <p:oleObj name="Equation" r:id="rId19" imgW="927100" imgH="787400" progId="Equation.DSMT4">
                  <p:embed/>
                </p:oleObj>
              </mc:Choice>
              <mc:Fallback>
                <p:oleObj name="Equation" r:id="rId19" imgW="927100" imgH="787400" progId="Equation.DSMT4">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64450" y="4343400"/>
                        <a:ext cx="10985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49"/>
                                        </p:tgtEl>
                                        <p:attrNameLst>
                                          <p:attrName>style.visibility</p:attrName>
                                        </p:attrNameLst>
                                      </p:cBhvr>
                                      <p:to>
                                        <p:strVal val="visible"/>
                                      </p:to>
                                    </p:set>
                                    <p:animEffect transition="in" filter="dissolve">
                                      <p:cBhvr>
                                        <p:cTn id="12" dur="500"/>
                                        <p:tgtEl>
                                          <p:spTgt spid="1049"/>
                                        </p:tgtEl>
                                      </p:cBhvr>
                                    </p:animEffect>
                                  </p:childTnLst>
                                </p:cTn>
                              </p:par>
                              <p:par>
                                <p:cTn id="13" presetID="9"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dissolve">
                                      <p:cBhvr>
                                        <p:cTn id="15" dur="500"/>
                                        <p:tgtEl>
                                          <p:spTgt spid="10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842" name="Title 1" descr="Large confetti">
            <a:extLst>
              <a:ext uri="{FF2B5EF4-FFF2-40B4-BE49-F238E27FC236}">
                <a16:creationId xmlns:a16="http://schemas.microsoft.com/office/drawing/2014/main" id="{E3D65F59-EADB-4878-AA13-8BC9120AFDAE}"/>
              </a:ext>
            </a:extLst>
          </p:cNvPr>
          <p:cNvSpPr>
            <a:spLocks noGrp="1"/>
          </p:cNvSpPr>
          <p:nvPr>
            <p:ph type="title"/>
          </p:nvPr>
        </p:nvSpPr>
        <p:spPr/>
        <p:txBody>
          <a:bodyPr/>
          <a:lstStyle/>
          <a:p>
            <a:r>
              <a:rPr lang="en-US" altLang="en-US">
                <a:latin typeface="Comic Sans MS" panose="030F0702030302020204" pitchFamily="66" charset="0"/>
              </a:rPr>
              <a:t>Radial Gradient</a:t>
            </a:r>
            <a:endParaRPr lang="en-US" altLang="en-US"/>
          </a:p>
        </p:txBody>
      </p:sp>
      <p:sp>
        <p:nvSpPr>
          <p:cNvPr id="64515" name="Content Placeholder 2">
            <a:extLst>
              <a:ext uri="{FF2B5EF4-FFF2-40B4-BE49-F238E27FC236}">
                <a16:creationId xmlns:a16="http://schemas.microsoft.com/office/drawing/2014/main" id="{AC06F352-CDCC-4898-AA1C-AFEF73432A90}"/>
              </a:ext>
            </a:extLst>
          </p:cNvPr>
          <p:cNvSpPr>
            <a:spLocks noGrp="1"/>
          </p:cNvSpPr>
          <p:nvPr>
            <p:ph idx="1"/>
          </p:nvPr>
        </p:nvSpPr>
        <p:spPr>
          <a:xfrm>
            <a:off x="457200" y="2438400"/>
            <a:ext cx="4343400" cy="4343400"/>
          </a:xfrm>
        </p:spPr>
        <p:txBody>
          <a:bodyPr/>
          <a:lstStyle/>
          <a:p>
            <a:pPr marL="228600" indent="-228600">
              <a:spcAft>
                <a:spcPts val="600"/>
              </a:spcAft>
              <a:buFont typeface="Arial" pitchFamily="34" charset="0"/>
              <a:buChar char="•"/>
              <a:defRPr/>
            </a:pPr>
            <a:r>
              <a:rPr lang="en-US" sz="2800" dirty="0">
                <a:solidFill>
                  <a:schemeClr val="tx2"/>
                </a:solidFill>
                <a:latin typeface="Comic Sans MS" pitchFamily="66" charset="0"/>
              </a:rPr>
              <a:t>The radial gradient vector has the same magnitude as the Cartesian gradient vector, but</a:t>
            </a:r>
          </a:p>
          <a:p>
            <a:pPr marL="228600" indent="-228600">
              <a:spcAft>
                <a:spcPts val="600"/>
              </a:spcAft>
              <a:buFont typeface="Arial" pitchFamily="34" charset="0"/>
              <a:buChar char="•"/>
              <a:defRPr/>
            </a:pPr>
            <a:r>
              <a:rPr lang="en-US" sz="2800" dirty="0">
                <a:solidFill>
                  <a:schemeClr val="tx2"/>
                </a:solidFill>
                <a:latin typeface="Comic Sans MS" pitchFamily="66" charset="0"/>
              </a:rPr>
              <a:t>the orientation is given as:</a:t>
            </a:r>
          </a:p>
          <a:p>
            <a:pPr>
              <a:spcAft>
                <a:spcPts val="600"/>
              </a:spcAft>
              <a:defRPr/>
            </a:pPr>
            <a:endParaRPr lang="en-US" sz="2800" dirty="0">
              <a:solidFill>
                <a:schemeClr val="tx2"/>
              </a:solidFill>
              <a:latin typeface="Comic Sans MS" pitchFamily="66" charset="0"/>
            </a:endParaRPr>
          </a:p>
          <a:p>
            <a:pPr>
              <a:spcAft>
                <a:spcPts val="600"/>
              </a:spcAft>
              <a:defRPr/>
            </a:pPr>
            <a:endParaRPr lang="en-US" sz="2800" dirty="0">
              <a:solidFill>
                <a:schemeClr val="tx2"/>
              </a:solidFill>
              <a:latin typeface="Comic Sans MS" pitchFamily="66" charset="0"/>
            </a:endParaRPr>
          </a:p>
          <a:p>
            <a:pPr>
              <a:spcAft>
                <a:spcPts val="600"/>
              </a:spcAft>
              <a:buFontTx/>
              <a:buNone/>
              <a:defRPr/>
            </a:pPr>
            <a:endParaRPr lang="en-US" sz="2800" dirty="0">
              <a:solidFill>
                <a:schemeClr val="tx2"/>
              </a:solidFill>
              <a:latin typeface="Comic Sans MS" pitchFamily="66" charset="0"/>
            </a:endParaRPr>
          </a:p>
        </p:txBody>
      </p:sp>
      <p:sp>
        <p:nvSpPr>
          <p:cNvPr id="35844" name="Slide Number Placeholder 5">
            <a:extLst>
              <a:ext uri="{FF2B5EF4-FFF2-40B4-BE49-F238E27FC236}">
                <a16:creationId xmlns:a16="http://schemas.microsoft.com/office/drawing/2014/main" id="{A11D4B39-C04F-467B-9723-27D7C1C0C812}"/>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0CCB99A-80C8-47E9-9B5C-664F9298C9E9}" type="slidenum">
              <a:rPr lang="en-US" altLang="en-US" sz="1400">
                <a:solidFill>
                  <a:schemeClr val="bg1"/>
                </a:solidFill>
              </a:rPr>
              <a:pPr eaLnBrk="1" hangingPunct="1"/>
              <a:t>33</a:t>
            </a:fld>
            <a:endParaRPr lang="en-US" altLang="en-US" sz="1400">
              <a:solidFill>
                <a:schemeClr val="bg1"/>
              </a:solidFill>
            </a:endParaRPr>
          </a:p>
        </p:txBody>
      </p:sp>
      <p:sp>
        <p:nvSpPr>
          <p:cNvPr id="17" name="Freeform 16">
            <a:extLst>
              <a:ext uri="{FF2B5EF4-FFF2-40B4-BE49-F238E27FC236}">
                <a16:creationId xmlns:a16="http://schemas.microsoft.com/office/drawing/2014/main" id="{06F92DB1-5D23-45DC-B9FB-A5EF2EA62695}"/>
              </a:ext>
            </a:extLst>
          </p:cNvPr>
          <p:cNvSpPr/>
          <p:nvPr/>
        </p:nvSpPr>
        <p:spPr bwMode="auto">
          <a:xfrm rot="18338087">
            <a:off x="4701382" y="4201319"/>
            <a:ext cx="2305050" cy="1500187"/>
          </a:xfrm>
          <a:custGeom>
            <a:avLst/>
            <a:gdLst>
              <a:gd name="connsiteX0" fmla="*/ 1309816 w 2007973"/>
              <a:gd name="connsiteY0" fmla="*/ 74745 h 1841761"/>
              <a:gd name="connsiteX1" fmla="*/ 1062681 w 2007973"/>
              <a:gd name="connsiteY1" fmla="*/ 12961 h 1841761"/>
              <a:gd name="connsiteX2" fmla="*/ 1007075 w 2007973"/>
              <a:gd name="connsiteY2" fmla="*/ 6783 h 1841761"/>
              <a:gd name="connsiteX3" fmla="*/ 982362 w 2007973"/>
              <a:gd name="connsiteY3" fmla="*/ 605 h 1841761"/>
              <a:gd name="connsiteX4" fmla="*/ 895865 w 2007973"/>
              <a:gd name="connsiteY4" fmla="*/ 19140 h 1841761"/>
              <a:gd name="connsiteX5" fmla="*/ 871151 w 2007973"/>
              <a:gd name="connsiteY5" fmla="*/ 37675 h 1841761"/>
              <a:gd name="connsiteX6" fmla="*/ 852616 w 2007973"/>
              <a:gd name="connsiteY6" fmla="*/ 50032 h 1841761"/>
              <a:gd name="connsiteX7" fmla="*/ 772297 w 2007973"/>
              <a:gd name="connsiteY7" fmla="*/ 117994 h 1841761"/>
              <a:gd name="connsiteX8" fmla="*/ 741405 w 2007973"/>
              <a:gd name="connsiteY8" fmla="*/ 179777 h 1841761"/>
              <a:gd name="connsiteX9" fmla="*/ 735227 w 2007973"/>
              <a:gd name="connsiteY9" fmla="*/ 198313 h 1841761"/>
              <a:gd name="connsiteX10" fmla="*/ 698157 w 2007973"/>
              <a:gd name="connsiteY10" fmla="*/ 241561 h 1841761"/>
              <a:gd name="connsiteX11" fmla="*/ 642551 w 2007973"/>
              <a:gd name="connsiteY11" fmla="*/ 358950 h 1841761"/>
              <a:gd name="connsiteX12" fmla="*/ 574589 w 2007973"/>
              <a:gd name="connsiteY12" fmla="*/ 408377 h 1841761"/>
              <a:gd name="connsiteX13" fmla="*/ 500448 w 2007973"/>
              <a:gd name="connsiteY13" fmla="*/ 451626 h 1841761"/>
              <a:gd name="connsiteX14" fmla="*/ 420129 w 2007973"/>
              <a:gd name="connsiteY14" fmla="*/ 457805 h 1841761"/>
              <a:gd name="connsiteX15" fmla="*/ 352167 w 2007973"/>
              <a:gd name="connsiteY15" fmla="*/ 470161 h 1841761"/>
              <a:gd name="connsiteX16" fmla="*/ 315097 w 2007973"/>
              <a:gd name="connsiteY16" fmla="*/ 482518 h 1841761"/>
              <a:gd name="connsiteX17" fmla="*/ 284205 w 2007973"/>
              <a:gd name="connsiteY17" fmla="*/ 488696 h 1841761"/>
              <a:gd name="connsiteX18" fmla="*/ 210065 w 2007973"/>
              <a:gd name="connsiteY18" fmla="*/ 525767 h 1841761"/>
              <a:gd name="connsiteX19" fmla="*/ 111211 w 2007973"/>
              <a:gd name="connsiteY19" fmla="*/ 593729 h 1841761"/>
              <a:gd name="connsiteX20" fmla="*/ 49427 w 2007973"/>
              <a:gd name="connsiteY20" fmla="*/ 655513 h 1841761"/>
              <a:gd name="connsiteX21" fmla="*/ 12357 w 2007973"/>
              <a:gd name="connsiteY21" fmla="*/ 754367 h 1841761"/>
              <a:gd name="connsiteX22" fmla="*/ 6178 w 2007973"/>
              <a:gd name="connsiteY22" fmla="*/ 803794 h 1841761"/>
              <a:gd name="connsiteX23" fmla="*/ 0 w 2007973"/>
              <a:gd name="connsiteY23" fmla="*/ 834686 h 1841761"/>
              <a:gd name="connsiteX24" fmla="*/ 6178 w 2007973"/>
              <a:gd name="connsiteY24" fmla="*/ 884113 h 1841761"/>
              <a:gd name="connsiteX25" fmla="*/ 12357 w 2007973"/>
              <a:gd name="connsiteY25" fmla="*/ 989145 h 1841761"/>
              <a:gd name="connsiteX26" fmla="*/ 18535 w 2007973"/>
              <a:gd name="connsiteY26" fmla="*/ 1069464 h 1841761"/>
              <a:gd name="connsiteX27" fmla="*/ 49427 w 2007973"/>
              <a:gd name="connsiteY27" fmla="*/ 1137426 h 1841761"/>
              <a:gd name="connsiteX28" fmla="*/ 111211 w 2007973"/>
              <a:gd name="connsiteY28" fmla="*/ 1248637 h 1841761"/>
              <a:gd name="connsiteX29" fmla="*/ 129746 w 2007973"/>
              <a:gd name="connsiteY29" fmla="*/ 1279529 h 1841761"/>
              <a:gd name="connsiteX30" fmla="*/ 240957 w 2007973"/>
              <a:gd name="connsiteY30" fmla="*/ 1421632 h 1841761"/>
              <a:gd name="connsiteX31" fmla="*/ 265670 w 2007973"/>
              <a:gd name="connsiteY31" fmla="*/ 1446345 h 1841761"/>
              <a:gd name="connsiteX32" fmla="*/ 290384 w 2007973"/>
              <a:gd name="connsiteY32" fmla="*/ 1477237 h 1841761"/>
              <a:gd name="connsiteX33" fmla="*/ 506627 w 2007973"/>
              <a:gd name="connsiteY33" fmla="*/ 1619340 h 1841761"/>
              <a:gd name="connsiteX34" fmla="*/ 654908 w 2007973"/>
              <a:gd name="connsiteY34" fmla="*/ 1699659 h 1841761"/>
              <a:gd name="connsiteX35" fmla="*/ 926757 w 2007973"/>
              <a:gd name="connsiteY35" fmla="*/ 1804691 h 1841761"/>
              <a:gd name="connsiteX36" fmla="*/ 1099751 w 2007973"/>
              <a:gd name="connsiteY36" fmla="*/ 1841761 h 1841761"/>
              <a:gd name="connsiteX37" fmla="*/ 1408670 w 2007973"/>
              <a:gd name="connsiteY37" fmla="*/ 1792334 h 1841761"/>
              <a:gd name="connsiteX38" fmla="*/ 1532238 w 2007973"/>
              <a:gd name="connsiteY38" fmla="*/ 1755264 h 1841761"/>
              <a:gd name="connsiteX39" fmla="*/ 1748481 w 2007973"/>
              <a:gd name="connsiteY39" fmla="*/ 1606983 h 1841761"/>
              <a:gd name="connsiteX40" fmla="*/ 1958546 w 2007973"/>
              <a:gd name="connsiteY40" fmla="*/ 1328956 h 1841761"/>
              <a:gd name="connsiteX41" fmla="*/ 1989438 w 2007973"/>
              <a:gd name="connsiteY41" fmla="*/ 1242459 h 1841761"/>
              <a:gd name="connsiteX42" fmla="*/ 2007973 w 2007973"/>
              <a:gd name="connsiteY42" fmla="*/ 1162140 h 1841761"/>
              <a:gd name="connsiteX43" fmla="*/ 1995616 w 2007973"/>
              <a:gd name="connsiteY43" fmla="*/ 840864 h 1841761"/>
              <a:gd name="connsiteX44" fmla="*/ 1977081 w 2007973"/>
              <a:gd name="connsiteY44" fmla="*/ 785259 h 1841761"/>
              <a:gd name="connsiteX45" fmla="*/ 1933832 w 2007973"/>
              <a:gd name="connsiteY45" fmla="*/ 742010 h 1841761"/>
              <a:gd name="connsiteX46" fmla="*/ 1896762 w 2007973"/>
              <a:gd name="connsiteY46" fmla="*/ 692583 h 1841761"/>
              <a:gd name="connsiteX47" fmla="*/ 1865870 w 2007973"/>
              <a:gd name="connsiteY47" fmla="*/ 624621 h 1841761"/>
              <a:gd name="connsiteX48" fmla="*/ 1841157 w 2007973"/>
              <a:gd name="connsiteY48" fmla="*/ 562837 h 1841761"/>
              <a:gd name="connsiteX49" fmla="*/ 1804086 w 2007973"/>
              <a:gd name="connsiteY49" fmla="*/ 519588 h 1841761"/>
              <a:gd name="connsiteX50" fmla="*/ 1723767 w 2007973"/>
              <a:gd name="connsiteY50" fmla="*/ 346594 h 1841761"/>
              <a:gd name="connsiteX51" fmla="*/ 1692875 w 2007973"/>
              <a:gd name="connsiteY51" fmla="*/ 229205 h 1841761"/>
              <a:gd name="connsiteX52" fmla="*/ 1631092 w 2007973"/>
              <a:gd name="connsiteY52" fmla="*/ 142707 h 1841761"/>
              <a:gd name="connsiteX53" fmla="*/ 1587843 w 2007973"/>
              <a:gd name="connsiteY53" fmla="*/ 93280 h 1841761"/>
              <a:gd name="connsiteX54" fmla="*/ 1569308 w 2007973"/>
              <a:gd name="connsiteY54" fmla="*/ 80923 h 1841761"/>
              <a:gd name="connsiteX55" fmla="*/ 1544594 w 2007973"/>
              <a:gd name="connsiteY55" fmla="*/ 74745 h 1841761"/>
              <a:gd name="connsiteX56" fmla="*/ 1439562 w 2007973"/>
              <a:gd name="connsiteY56" fmla="*/ 68567 h 1841761"/>
              <a:gd name="connsiteX57" fmla="*/ 1309816 w 2007973"/>
              <a:gd name="connsiteY57" fmla="*/ 74745 h 184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07973" h="1841761">
                <a:moveTo>
                  <a:pt x="1309816" y="74745"/>
                </a:moveTo>
                <a:cubicBezTo>
                  <a:pt x="1247003" y="65477"/>
                  <a:pt x="1295480" y="53448"/>
                  <a:pt x="1062681" y="12961"/>
                </a:cubicBezTo>
                <a:cubicBezTo>
                  <a:pt x="1044307" y="9766"/>
                  <a:pt x="1025610" y="8842"/>
                  <a:pt x="1007075" y="6783"/>
                </a:cubicBezTo>
                <a:cubicBezTo>
                  <a:pt x="998837" y="4724"/>
                  <a:pt x="990832" y="0"/>
                  <a:pt x="982362" y="605"/>
                </a:cubicBezTo>
                <a:cubicBezTo>
                  <a:pt x="962718" y="2008"/>
                  <a:pt x="920550" y="12968"/>
                  <a:pt x="895865" y="19140"/>
                </a:cubicBezTo>
                <a:cubicBezTo>
                  <a:pt x="887627" y="25318"/>
                  <a:pt x="879530" y="31690"/>
                  <a:pt x="871151" y="37675"/>
                </a:cubicBezTo>
                <a:cubicBezTo>
                  <a:pt x="865109" y="41991"/>
                  <a:pt x="858502" y="45505"/>
                  <a:pt x="852616" y="50032"/>
                </a:cubicBezTo>
                <a:cubicBezTo>
                  <a:pt x="793155" y="95771"/>
                  <a:pt x="806451" y="83840"/>
                  <a:pt x="772297" y="117994"/>
                </a:cubicBezTo>
                <a:cubicBezTo>
                  <a:pt x="745570" y="198172"/>
                  <a:pt x="776541" y="118287"/>
                  <a:pt x="741405" y="179777"/>
                </a:cubicBezTo>
                <a:cubicBezTo>
                  <a:pt x="738174" y="185432"/>
                  <a:pt x="738962" y="192977"/>
                  <a:pt x="735227" y="198313"/>
                </a:cubicBezTo>
                <a:cubicBezTo>
                  <a:pt x="724339" y="213868"/>
                  <a:pt x="710514" y="227145"/>
                  <a:pt x="698157" y="241561"/>
                </a:cubicBezTo>
                <a:cubicBezTo>
                  <a:pt x="686011" y="284071"/>
                  <a:pt x="676663" y="326971"/>
                  <a:pt x="642551" y="358950"/>
                </a:cubicBezTo>
                <a:cubicBezTo>
                  <a:pt x="622115" y="378108"/>
                  <a:pt x="598785" y="394263"/>
                  <a:pt x="574589" y="408377"/>
                </a:cubicBezTo>
                <a:cubicBezTo>
                  <a:pt x="549875" y="422793"/>
                  <a:pt x="528975" y="449431"/>
                  <a:pt x="500448" y="451626"/>
                </a:cubicBezTo>
                <a:lnTo>
                  <a:pt x="420129" y="457805"/>
                </a:lnTo>
                <a:cubicBezTo>
                  <a:pt x="397475" y="461924"/>
                  <a:pt x="374580" y="464887"/>
                  <a:pt x="352167" y="470161"/>
                </a:cubicBezTo>
                <a:cubicBezTo>
                  <a:pt x="339488" y="473144"/>
                  <a:pt x="327663" y="479091"/>
                  <a:pt x="315097" y="482518"/>
                </a:cubicBezTo>
                <a:cubicBezTo>
                  <a:pt x="304966" y="485281"/>
                  <a:pt x="294502" y="486637"/>
                  <a:pt x="284205" y="488696"/>
                </a:cubicBezTo>
                <a:cubicBezTo>
                  <a:pt x="229483" y="510585"/>
                  <a:pt x="275538" y="490512"/>
                  <a:pt x="210065" y="525767"/>
                </a:cubicBezTo>
                <a:cubicBezTo>
                  <a:pt x="153463" y="556245"/>
                  <a:pt x="176035" y="535387"/>
                  <a:pt x="111211" y="593729"/>
                </a:cubicBezTo>
                <a:cubicBezTo>
                  <a:pt x="89562" y="613213"/>
                  <a:pt x="62452" y="629463"/>
                  <a:pt x="49427" y="655513"/>
                </a:cubicBezTo>
                <a:cubicBezTo>
                  <a:pt x="21276" y="711814"/>
                  <a:pt x="34862" y="679350"/>
                  <a:pt x="12357" y="754367"/>
                </a:cubicBezTo>
                <a:cubicBezTo>
                  <a:pt x="10297" y="770843"/>
                  <a:pt x="8703" y="787383"/>
                  <a:pt x="6178" y="803794"/>
                </a:cubicBezTo>
                <a:cubicBezTo>
                  <a:pt x="4581" y="814173"/>
                  <a:pt x="0" y="824185"/>
                  <a:pt x="0" y="834686"/>
                </a:cubicBezTo>
                <a:cubicBezTo>
                  <a:pt x="0" y="851290"/>
                  <a:pt x="4119" y="867637"/>
                  <a:pt x="6178" y="884113"/>
                </a:cubicBezTo>
                <a:cubicBezTo>
                  <a:pt x="8238" y="919124"/>
                  <a:pt x="10024" y="954151"/>
                  <a:pt x="12357" y="989145"/>
                </a:cubicBezTo>
                <a:cubicBezTo>
                  <a:pt x="14143" y="1015938"/>
                  <a:pt x="12022" y="1043414"/>
                  <a:pt x="18535" y="1069464"/>
                </a:cubicBezTo>
                <a:cubicBezTo>
                  <a:pt x="24570" y="1093606"/>
                  <a:pt x="40185" y="1114321"/>
                  <a:pt x="49427" y="1137426"/>
                </a:cubicBezTo>
                <a:cubicBezTo>
                  <a:pt x="91964" y="1243770"/>
                  <a:pt x="36044" y="1143404"/>
                  <a:pt x="111211" y="1248637"/>
                </a:cubicBezTo>
                <a:cubicBezTo>
                  <a:pt x="118191" y="1258409"/>
                  <a:pt x="122541" y="1269922"/>
                  <a:pt x="129746" y="1279529"/>
                </a:cubicBezTo>
                <a:cubicBezTo>
                  <a:pt x="165835" y="1327648"/>
                  <a:pt x="198425" y="1379100"/>
                  <a:pt x="240957" y="1421632"/>
                </a:cubicBezTo>
                <a:cubicBezTo>
                  <a:pt x="249195" y="1429870"/>
                  <a:pt x="257930" y="1437638"/>
                  <a:pt x="265670" y="1446345"/>
                </a:cubicBezTo>
                <a:cubicBezTo>
                  <a:pt x="274431" y="1456201"/>
                  <a:pt x="280253" y="1468795"/>
                  <a:pt x="290384" y="1477237"/>
                </a:cubicBezTo>
                <a:cubicBezTo>
                  <a:pt x="351595" y="1528246"/>
                  <a:pt x="442471" y="1578280"/>
                  <a:pt x="506627" y="1619340"/>
                </a:cubicBezTo>
                <a:cubicBezTo>
                  <a:pt x="588590" y="1671797"/>
                  <a:pt x="430854" y="1605136"/>
                  <a:pt x="654908" y="1699659"/>
                </a:cubicBezTo>
                <a:cubicBezTo>
                  <a:pt x="744414" y="1737419"/>
                  <a:pt x="831769" y="1784336"/>
                  <a:pt x="926757" y="1804691"/>
                </a:cubicBezTo>
                <a:lnTo>
                  <a:pt x="1099751" y="1841761"/>
                </a:lnTo>
                <a:cubicBezTo>
                  <a:pt x="1230466" y="1827238"/>
                  <a:pt x="1259041" y="1826864"/>
                  <a:pt x="1408670" y="1792334"/>
                </a:cubicBezTo>
                <a:cubicBezTo>
                  <a:pt x="1450572" y="1782664"/>
                  <a:pt x="1492661" y="1772084"/>
                  <a:pt x="1532238" y="1755264"/>
                </a:cubicBezTo>
                <a:cubicBezTo>
                  <a:pt x="1614106" y="1720470"/>
                  <a:pt x="1687693" y="1672113"/>
                  <a:pt x="1748481" y="1606983"/>
                </a:cubicBezTo>
                <a:cubicBezTo>
                  <a:pt x="1837389" y="1511724"/>
                  <a:pt x="1908805" y="1440871"/>
                  <a:pt x="1958546" y="1328956"/>
                </a:cubicBezTo>
                <a:cubicBezTo>
                  <a:pt x="1970980" y="1300979"/>
                  <a:pt x="1980740" y="1271814"/>
                  <a:pt x="1989438" y="1242459"/>
                </a:cubicBezTo>
                <a:cubicBezTo>
                  <a:pt x="1997244" y="1216114"/>
                  <a:pt x="2001795" y="1188913"/>
                  <a:pt x="2007973" y="1162140"/>
                </a:cubicBezTo>
                <a:cubicBezTo>
                  <a:pt x="2003854" y="1055048"/>
                  <a:pt x="2004371" y="947677"/>
                  <a:pt x="1995616" y="840864"/>
                </a:cubicBezTo>
                <a:cubicBezTo>
                  <a:pt x="1994020" y="821392"/>
                  <a:pt x="1987436" y="801827"/>
                  <a:pt x="1977081" y="785259"/>
                </a:cubicBezTo>
                <a:cubicBezTo>
                  <a:pt x="1966275" y="767970"/>
                  <a:pt x="1947185" y="757417"/>
                  <a:pt x="1933832" y="742010"/>
                </a:cubicBezTo>
                <a:cubicBezTo>
                  <a:pt x="1920344" y="726447"/>
                  <a:pt x="1909119" y="709059"/>
                  <a:pt x="1896762" y="692583"/>
                </a:cubicBezTo>
                <a:cubicBezTo>
                  <a:pt x="1865398" y="598493"/>
                  <a:pt x="1905129" y="708749"/>
                  <a:pt x="1865870" y="624621"/>
                </a:cubicBezTo>
                <a:cubicBezTo>
                  <a:pt x="1856490" y="604521"/>
                  <a:pt x="1852403" y="581956"/>
                  <a:pt x="1841157" y="562837"/>
                </a:cubicBezTo>
                <a:cubicBezTo>
                  <a:pt x="1831530" y="546471"/>
                  <a:pt x="1814401" y="535529"/>
                  <a:pt x="1804086" y="519588"/>
                </a:cubicBezTo>
                <a:cubicBezTo>
                  <a:pt x="1787874" y="494533"/>
                  <a:pt x="1724719" y="350211"/>
                  <a:pt x="1723767" y="346594"/>
                </a:cubicBezTo>
                <a:cubicBezTo>
                  <a:pt x="1713470" y="307464"/>
                  <a:pt x="1717152" y="261575"/>
                  <a:pt x="1692875" y="229205"/>
                </a:cubicBezTo>
                <a:cubicBezTo>
                  <a:pt x="1609287" y="117752"/>
                  <a:pt x="1694347" y="233072"/>
                  <a:pt x="1631092" y="142707"/>
                </a:cubicBezTo>
                <a:cubicBezTo>
                  <a:pt x="1616891" y="122420"/>
                  <a:pt x="1607025" y="109722"/>
                  <a:pt x="1587843" y="93280"/>
                </a:cubicBezTo>
                <a:cubicBezTo>
                  <a:pt x="1582205" y="88448"/>
                  <a:pt x="1576133" y="83848"/>
                  <a:pt x="1569308" y="80923"/>
                </a:cubicBezTo>
                <a:cubicBezTo>
                  <a:pt x="1561503" y="77578"/>
                  <a:pt x="1553047" y="75550"/>
                  <a:pt x="1544594" y="74745"/>
                </a:cubicBezTo>
                <a:cubicBezTo>
                  <a:pt x="1509681" y="71420"/>
                  <a:pt x="1474587" y="70363"/>
                  <a:pt x="1439562" y="68567"/>
                </a:cubicBezTo>
                <a:cubicBezTo>
                  <a:pt x="1317250" y="62294"/>
                  <a:pt x="1372630" y="84013"/>
                  <a:pt x="1309816" y="74745"/>
                </a:cubicBezTo>
                <a:close/>
              </a:path>
            </a:pathLst>
          </a:custGeom>
          <a:solidFill>
            <a:schemeClr val="accent5"/>
          </a:solidFill>
          <a:ln w="9525" cap="flat" cmpd="sng" algn="ctr">
            <a:solidFill>
              <a:schemeClr val="tx1"/>
            </a:solidFill>
            <a:prstDash val="solid"/>
            <a:round/>
            <a:headEnd type="none" w="med" len="med"/>
            <a:tailEnd type="none" w="med" len="med"/>
          </a:ln>
          <a:effectLst/>
        </p:spPr>
        <p:txBody>
          <a:bodyPr wrap="none"/>
          <a:lstStyle/>
          <a:p>
            <a:pPr>
              <a:defRPr/>
            </a:pPr>
            <a:endParaRPr lang="en-US" dirty="0"/>
          </a:p>
        </p:txBody>
      </p:sp>
      <p:cxnSp>
        <p:nvCxnSpPr>
          <p:cNvPr id="35846" name="Straight Arrow Connector 18">
            <a:extLst>
              <a:ext uri="{FF2B5EF4-FFF2-40B4-BE49-F238E27FC236}">
                <a16:creationId xmlns:a16="http://schemas.microsoft.com/office/drawing/2014/main" id="{0EC517CA-4295-4DE6-AE9A-C120A5F30381}"/>
              </a:ext>
            </a:extLst>
          </p:cNvPr>
          <p:cNvCxnSpPr>
            <a:cxnSpLocks noChangeShapeType="1"/>
          </p:cNvCxnSpPr>
          <p:nvPr/>
        </p:nvCxnSpPr>
        <p:spPr bwMode="auto">
          <a:xfrm rot="5400000" flipH="1" flipV="1">
            <a:off x="6461919" y="4323557"/>
            <a:ext cx="1587" cy="1111250"/>
          </a:xfrm>
          <a:prstGeom prst="straightConnector1">
            <a:avLst/>
          </a:prstGeom>
          <a:noFill/>
          <a:ln w="9525" algn="ctr">
            <a:solidFill>
              <a:srgbClr val="4071A2"/>
            </a:solidFill>
            <a:round/>
            <a:headEnd/>
            <a:tailEnd type="arrow" w="med" len="med"/>
          </a:ln>
          <a:extLst>
            <a:ext uri="{909E8E84-426E-40DD-AFC4-6F175D3DCCD1}">
              <a14:hiddenFill xmlns:a14="http://schemas.microsoft.com/office/drawing/2010/main">
                <a:noFill/>
              </a14:hiddenFill>
            </a:ext>
          </a:extLst>
        </p:spPr>
      </p:cxnSp>
      <p:cxnSp>
        <p:nvCxnSpPr>
          <p:cNvPr id="24" name="Straight Arrow Connector 23">
            <a:extLst>
              <a:ext uri="{FF2B5EF4-FFF2-40B4-BE49-F238E27FC236}">
                <a16:creationId xmlns:a16="http://schemas.microsoft.com/office/drawing/2014/main" id="{E699BACD-48FB-43C1-B293-D700FD283DAA}"/>
              </a:ext>
            </a:extLst>
          </p:cNvPr>
          <p:cNvCxnSpPr/>
          <p:nvPr/>
        </p:nvCxnSpPr>
        <p:spPr bwMode="auto">
          <a:xfrm flipV="1">
            <a:off x="6503988" y="3278188"/>
            <a:ext cx="1012825" cy="742950"/>
          </a:xfrm>
          <a:prstGeom prst="straightConnector1">
            <a:avLst/>
          </a:prstGeom>
          <a:solidFill>
            <a:schemeClr val="accent1"/>
          </a:solidFill>
          <a:ln w="28575" cap="flat" cmpd="sng" algn="ctr">
            <a:solidFill>
              <a:schemeClr val="accent4">
                <a:lumMod val="50000"/>
                <a:lumOff val="50000"/>
              </a:schemeClr>
            </a:solidFill>
            <a:prstDash val="solid"/>
            <a:round/>
            <a:headEnd type="none" w="med" len="med"/>
            <a:tailEnd type="arrow"/>
          </a:ln>
          <a:effectLst/>
        </p:spPr>
      </p:cxnSp>
      <p:sp>
        <p:nvSpPr>
          <p:cNvPr id="25" name="Arc 24">
            <a:extLst>
              <a:ext uri="{FF2B5EF4-FFF2-40B4-BE49-F238E27FC236}">
                <a16:creationId xmlns:a16="http://schemas.microsoft.com/office/drawing/2014/main" id="{78B0F531-8310-4D86-AEB8-9F0AE5178825}"/>
              </a:ext>
            </a:extLst>
          </p:cNvPr>
          <p:cNvSpPr/>
          <p:nvPr/>
        </p:nvSpPr>
        <p:spPr bwMode="auto">
          <a:xfrm rot="368795">
            <a:off x="5849938" y="4494213"/>
            <a:ext cx="528637" cy="668337"/>
          </a:xfrm>
          <a:prstGeom prst="arc">
            <a:avLst/>
          </a:prstGeom>
          <a:noFill/>
          <a:ln w="9525" cap="flat" cmpd="sng" algn="ctr">
            <a:solidFill>
              <a:schemeClr val="tx1"/>
            </a:solidFill>
            <a:prstDash val="solid"/>
            <a:round/>
            <a:headEnd type="none" w="med" len="med"/>
            <a:tailEnd type="none" w="med" len="med"/>
          </a:ln>
          <a:effectLst/>
        </p:spPr>
        <p:txBody>
          <a:bodyPr wrap="none"/>
          <a:lstStyle/>
          <a:p>
            <a:pPr>
              <a:defRPr/>
            </a:pPr>
            <a:endParaRPr lang="en-US"/>
          </a:p>
        </p:txBody>
      </p:sp>
      <p:graphicFrame>
        <p:nvGraphicFramePr>
          <p:cNvPr id="35849" name="Object 5">
            <a:extLst>
              <a:ext uri="{FF2B5EF4-FFF2-40B4-BE49-F238E27FC236}">
                <a16:creationId xmlns:a16="http://schemas.microsoft.com/office/drawing/2014/main" id="{73ED062E-65BC-48FA-A0A4-DD2A939C0BEA}"/>
              </a:ext>
            </a:extLst>
          </p:cNvPr>
          <p:cNvGraphicFramePr>
            <a:graphicFrameLocks noChangeAspect="1"/>
          </p:cNvGraphicFramePr>
          <p:nvPr/>
        </p:nvGraphicFramePr>
        <p:xfrm>
          <a:off x="6305550" y="4421188"/>
          <a:ext cx="449263" cy="287337"/>
        </p:xfrm>
        <a:graphic>
          <a:graphicData uri="http://schemas.openxmlformats.org/presentationml/2006/ole">
            <mc:AlternateContent xmlns:mc="http://schemas.openxmlformats.org/markup-compatibility/2006">
              <mc:Choice xmlns:v="urn:schemas-microsoft-com:vml" Requires="v">
                <p:oleObj name="Equation" r:id="rId3" imgW="342751" imgH="203112" progId="Equation.3">
                  <p:embed/>
                </p:oleObj>
              </mc:Choice>
              <mc:Fallback>
                <p:oleObj name="Equation" r:id="rId3" imgW="342751" imgH="20311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550" y="4421188"/>
                        <a:ext cx="449263" cy="28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0" name="Object 6">
            <a:extLst>
              <a:ext uri="{FF2B5EF4-FFF2-40B4-BE49-F238E27FC236}">
                <a16:creationId xmlns:a16="http://schemas.microsoft.com/office/drawing/2014/main" id="{5BC607C1-46A5-419F-8C46-30D9D3AFEFA6}"/>
              </a:ext>
            </a:extLst>
          </p:cNvPr>
          <p:cNvGraphicFramePr>
            <a:graphicFrameLocks noChangeAspect="1"/>
          </p:cNvGraphicFramePr>
          <p:nvPr/>
        </p:nvGraphicFramePr>
        <p:xfrm>
          <a:off x="7516813" y="3049588"/>
          <a:ext cx="609600" cy="376237"/>
        </p:xfrm>
        <a:graphic>
          <a:graphicData uri="http://schemas.openxmlformats.org/presentationml/2006/ole">
            <mc:AlternateContent xmlns:mc="http://schemas.openxmlformats.org/markup-compatibility/2006">
              <mc:Choice xmlns:v="urn:schemas-microsoft-com:vml" Requires="v">
                <p:oleObj name="Equation" r:id="rId5" imgW="355292" imgH="203024" progId="Equation.3">
                  <p:embed/>
                </p:oleObj>
              </mc:Choice>
              <mc:Fallback>
                <p:oleObj name="Equation" r:id="rId5" imgW="355292" imgH="20302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6813" y="3049588"/>
                        <a:ext cx="60960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1" name="Oval 28">
            <a:extLst>
              <a:ext uri="{FF2B5EF4-FFF2-40B4-BE49-F238E27FC236}">
                <a16:creationId xmlns:a16="http://schemas.microsoft.com/office/drawing/2014/main" id="{C080E7E1-5990-4251-B097-C0B1A6F45A68}"/>
              </a:ext>
            </a:extLst>
          </p:cNvPr>
          <p:cNvSpPr>
            <a:spLocks noChangeArrowheads="1"/>
          </p:cNvSpPr>
          <p:nvPr/>
        </p:nvSpPr>
        <p:spPr bwMode="auto">
          <a:xfrm flipH="1" flipV="1">
            <a:off x="6418263" y="3944938"/>
            <a:ext cx="106362" cy="114300"/>
          </a:xfrm>
          <a:prstGeom prst="ellipse">
            <a:avLst/>
          </a:prstGeom>
          <a:solidFill>
            <a:schemeClr val="tx1"/>
          </a:solidFill>
          <a:ln w="9525" algn="ctr">
            <a:solidFill>
              <a:schemeClr val="tx1"/>
            </a:solidFill>
            <a:round/>
            <a:headEnd/>
            <a:tailEnd/>
          </a:ln>
        </p:spPr>
        <p:txBody>
          <a:bodyPr wrap="none"/>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35852" name="TextBox 29">
            <a:extLst>
              <a:ext uri="{FF2B5EF4-FFF2-40B4-BE49-F238E27FC236}">
                <a16:creationId xmlns:a16="http://schemas.microsoft.com/office/drawing/2014/main" id="{118EE254-B0D9-45A6-99B1-DB2D3A1565F6}"/>
              </a:ext>
            </a:extLst>
          </p:cNvPr>
          <p:cNvSpPr txBox="1">
            <a:spLocks noChangeArrowheads="1"/>
          </p:cNvSpPr>
          <p:nvPr/>
        </p:nvSpPr>
        <p:spPr bwMode="auto">
          <a:xfrm>
            <a:off x="6227763" y="3659188"/>
            <a:ext cx="29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1800" i="1"/>
              <a:t>P</a:t>
            </a:r>
          </a:p>
        </p:txBody>
      </p:sp>
      <p:graphicFrame>
        <p:nvGraphicFramePr>
          <p:cNvPr id="35853" name="Object 7">
            <a:extLst>
              <a:ext uri="{FF2B5EF4-FFF2-40B4-BE49-F238E27FC236}">
                <a16:creationId xmlns:a16="http://schemas.microsoft.com/office/drawing/2014/main" id="{7416EDB8-577C-47C2-B180-D2F295BA4ED3}"/>
              </a:ext>
            </a:extLst>
          </p:cNvPr>
          <p:cNvGraphicFramePr>
            <a:graphicFrameLocks noChangeAspect="1"/>
          </p:cNvGraphicFramePr>
          <p:nvPr/>
        </p:nvGraphicFramePr>
        <p:xfrm>
          <a:off x="1219200" y="5334000"/>
          <a:ext cx="3124200" cy="520700"/>
        </p:xfrm>
        <a:graphic>
          <a:graphicData uri="http://schemas.openxmlformats.org/presentationml/2006/ole">
            <mc:AlternateContent xmlns:mc="http://schemas.openxmlformats.org/markup-compatibility/2006">
              <mc:Choice xmlns:v="urn:schemas-microsoft-com:vml" Requires="v">
                <p:oleObj name="Equation" r:id="rId7" imgW="1218671" imgH="203112" progId="Equation.3">
                  <p:embed/>
                </p:oleObj>
              </mc:Choice>
              <mc:Fallback>
                <p:oleObj name="Equation" r:id="rId7" imgW="1218671" imgH="203112"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5334000"/>
                        <a:ext cx="31242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5854" name="Straight Connector 27">
            <a:extLst>
              <a:ext uri="{FF2B5EF4-FFF2-40B4-BE49-F238E27FC236}">
                <a16:creationId xmlns:a16="http://schemas.microsoft.com/office/drawing/2014/main" id="{86E68CB6-5718-4599-8457-E86520C70E49}"/>
              </a:ext>
            </a:extLst>
          </p:cNvPr>
          <p:cNvCxnSpPr>
            <a:cxnSpLocks noChangeShapeType="1"/>
          </p:cNvCxnSpPr>
          <p:nvPr/>
        </p:nvCxnSpPr>
        <p:spPr bwMode="auto">
          <a:xfrm rot="5400000" flipH="1" flipV="1">
            <a:off x="5528469" y="3118644"/>
            <a:ext cx="2138363" cy="1381125"/>
          </a:xfrm>
          <a:prstGeom prst="line">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 name="Arc 34">
            <a:extLst>
              <a:ext uri="{FF2B5EF4-FFF2-40B4-BE49-F238E27FC236}">
                <a16:creationId xmlns:a16="http://schemas.microsoft.com/office/drawing/2014/main" id="{1234B015-E10A-4B19-A912-E072BBDA10C2}"/>
              </a:ext>
            </a:extLst>
          </p:cNvPr>
          <p:cNvSpPr/>
          <p:nvPr/>
        </p:nvSpPr>
        <p:spPr bwMode="auto">
          <a:xfrm rot="20719443">
            <a:off x="6751638" y="3435350"/>
            <a:ext cx="317500" cy="468313"/>
          </a:xfrm>
          <a:prstGeom prst="arc">
            <a:avLst/>
          </a:prstGeom>
          <a:noFill/>
          <a:ln w="25400" cap="flat" cmpd="sng" algn="ctr">
            <a:solidFill>
              <a:srgbClr val="FF3300"/>
            </a:solidFill>
            <a:prstDash val="solid"/>
            <a:round/>
            <a:headEnd type="none" w="med" len="med"/>
            <a:tailEnd type="none" w="med" len="med"/>
          </a:ln>
          <a:effectLst/>
        </p:spPr>
        <p:txBody>
          <a:bodyPr wrap="none"/>
          <a:lstStyle/>
          <a:p>
            <a:pPr>
              <a:defRPr/>
            </a:pPr>
            <a:endParaRPr lang="en-US"/>
          </a:p>
        </p:txBody>
      </p:sp>
      <p:graphicFrame>
        <p:nvGraphicFramePr>
          <p:cNvPr id="35856" name="Object 8">
            <a:extLst>
              <a:ext uri="{FF2B5EF4-FFF2-40B4-BE49-F238E27FC236}">
                <a16:creationId xmlns:a16="http://schemas.microsoft.com/office/drawing/2014/main" id="{45018765-25EB-4080-8D42-A842703C8039}"/>
              </a:ext>
            </a:extLst>
          </p:cNvPr>
          <p:cNvGraphicFramePr>
            <a:graphicFrameLocks noChangeAspect="1"/>
          </p:cNvGraphicFramePr>
          <p:nvPr/>
        </p:nvGraphicFramePr>
        <p:xfrm>
          <a:off x="6907213" y="3246438"/>
          <a:ext cx="387350" cy="258762"/>
        </p:xfrm>
        <a:graphic>
          <a:graphicData uri="http://schemas.openxmlformats.org/presentationml/2006/ole">
            <mc:AlternateContent xmlns:mc="http://schemas.openxmlformats.org/markup-compatibility/2006">
              <mc:Choice xmlns:v="urn:schemas-microsoft-com:vml" Requires="v">
                <p:oleObj name="Equation" r:id="rId9" imgW="330057" imgH="203112" progId="Equation.3">
                  <p:embed/>
                </p:oleObj>
              </mc:Choice>
              <mc:Fallback>
                <p:oleObj name="Equation" r:id="rId9" imgW="330057" imgH="203112"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7213" y="3246438"/>
                        <a:ext cx="387350"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5857" name="Straight Arrow Connector 35">
            <a:extLst>
              <a:ext uri="{FF2B5EF4-FFF2-40B4-BE49-F238E27FC236}">
                <a16:creationId xmlns:a16="http://schemas.microsoft.com/office/drawing/2014/main" id="{01544485-C7AC-4559-91E9-7733023887D3}"/>
              </a:ext>
            </a:extLst>
          </p:cNvPr>
          <p:cNvCxnSpPr>
            <a:cxnSpLocks noChangeShapeType="1"/>
          </p:cNvCxnSpPr>
          <p:nvPr/>
        </p:nvCxnSpPr>
        <p:spPr bwMode="auto">
          <a:xfrm flipV="1">
            <a:off x="6503988" y="4021138"/>
            <a:ext cx="1546225" cy="9525"/>
          </a:xfrm>
          <a:prstGeom prst="straightConnector1">
            <a:avLst/>
          </a:prstGeom>
          <a:noFill/>
          <a:ln w="9525" algn="ctr">
            <a:solidFill>
              <a:srgbClr val="4071A2"/>
            </a:solidFill>
            <a:round/>
            <a:headEnd/>
            <a:tailEnd type="arrow" w="med" len="med"/>
          </a:ln>
          <a:extLst>
            <a:ext uri="{909E8E84-426E-40DD-AFC4-6F175D3DCCD1}">
              <a14:hiddenFill xmlns:a14="http://schemas.microsoft.com/office/drawing/2010/main">
                <a:noFill/>
              </a14:hiddenFill>
            </a:ext>
          </a:extLst>
        </p:spPr>
      </p:cxnSp>
      <p:sp>
        <p:nvSpPr>
          <p:cNvPr id="38" name="Arc 37">
            <a:extLst>
              <a:ext uri="{FF2B5EF4-FFF2-40B4-BE49-F238E27FC236}">
                <a16:creationId xmlns:a16="http://schemas.microsoft.com/office/drawing/2014/main" id="{ED861E2A-603B-40F3-B248-33A3BCCE71F5}"/>
              </a:ext>
            </a:extLst>
          </p:cNvPr>
          <p:cNvSpPr/>
          <p:nvPr/>
        </p:nvSpPr>
        <p:spPr bwMode="auto">
          <a:xfrm>
            <a:off x="6710363" y="3735388"/>
            <a:ext cx="425450" cy="609600"/>
          </a:xfrm>
          <a:prstGeom prst="arc">
            <a:avLst/>
          </a:prstGeom>
          <a:noFill/>
          <a:ln w="9525" cap="flat" cmpd="sng" algn="ctr">
            <a:solidFill>
              <a:schemeClr val="tx1"/>
            </a:solidFill>
            <a:prstDash val="solid"/>
            <a:round/>
            <a:headEnd type="none" w="med" len="med"/>
            <a:tailEnd type="none" w="med" len="med"/>
          </a:ln>
          <a:effectLst/>
        </p:spPr>
        <p:txBody>
          <a:bodyPr wrap="none"/>
          <a:lstStyle/>
          <a:p>
            <a:pPr>
              <a:defRPr/>
            </a:pPr>
            <a:endParaRPr lang="en-US"/>
          </a:p>
        </p:txBody>
      </p:sp>
      <p:graphicFrame>
        <p:nvGraphicFramePr>
          <p:cNvPr id="35859" name="Object 9">
            <a:extLst>
              <a:ext uri="{FF2B5EF4-FFF2-40B4-BE49-F238E27FC236}">
                <a16:creationId xmlns:a16="http://schemas.microsoft.com/office/drawing/2014/main" id="{A8E25248-4853-4B74-B00E-597BABE15BDF}"/>
              </a:ext>
            </a:extLst>
          </p:cNvPr>
          <p:cNvGraphicFramePr>
            <a:graphicFrameLocks noChangeAspect="1"/>
          </p:cNvGraphicFramePr>
          <p:nvPr/>
        </p:nvGraphicFramePr>
        <p:xfrm>
          <a:off x="7135813" y="3659188"/>
          <a:ext cx="557212" cy="330200"/>
        </p:xfrm>
        <a:graphic>
          <a:graphicData uri="http://schemas.openxmlformats.org/presentationml/2006/ole">
            <mc:AlternateContent xmlns:mc="http://schemas.openxmlformats.org/markup-compatibility/2006">
              <mc:Choice xmlns:v="urn:schemas-microsoft-com:vml" Requires="v">
                <p:oleObj name="Equation" r:id="rId11" imgW="342751" imgH="203112" progId="Equation.3">
                  <p:embed/>
                </p:oleObj>
              </mc:Choice>
              <mc:Fallback>
                <p:oleObj name="Equation" r:id="rId11" imgW="342751" imgH="203112"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5813" y="3659188"/>
                        <a:ext cx="557212"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60" name="TextBox 19">
            <a:extLst>
              <a:ext uri="{FF2B5EF4-FFF2-40B4-BE49-F238E27FC236}">
                <a16:creationId xmlns:a16="http://schemas.microsoft.com/office/drawing/2014/main" id="{E1040AF7-702E-48E8-8C97-F6015D14222E}"/>
              </a:ext>
            </a:extLst>
          </p:cNvPr>
          <p:cNvSpPr txBox="1">
            <a:spLocks noChangeArrowheads="1"/>
          </p:cNvSpPr>
          <p:nvPr/>
        </p:nvSpPr>
        <p:spPr bwMode="auto">
          <a:xfrm>
            <a:off x="6705600" y="1903413"/>
            <a:ext cx="207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a:solidFill>
                  <a:srgbClr val="FF0000"/>
                </a:solidFill>
                <a:latin typeface="Calibri" panose="020F0502020204030204" pitchFamily="34" charset="0"/>
                <a:cs typeface="Calibri" panose="020F0502020204030204" pitchFamily="34" charset="0"/>
              </a:rPr>
              <a:t>Radial gradient</a:t>
            </a:r>
          </a:p>
        </p:txBody>
      </p:sp>
      <p:cxnSp>
        <p:nvCxnSpPr>
          <p:cNvPr id="35861" name="Straight Arrow Connector 21">
            <a:extLst>
              <a:ext uri="{FF2B5EF4-FFF2-40B4-BE49-F238E27FC236}">
                <a16:creationId xmlns:a16="http://schemas.microsoft.com/office/drawing/2014/main" id="{F03853D7-DC1F-4E1E-BEF4-7B35E929DD18}"/>
              </a:ext>
            </a:extLst>
          </p:cNvPr>
          <p:cNvCxnSpPr>
            <a:cxnSpLocks noChangeShapeType="1"/>
          </p:cNvCxnSpPr>
          <p:nvPr/>
        </p:nvCxnSpPr>
        <p:spPr bwMode="auto">
          <a:xfrm rot="5400000">
            <a:off x="7057232" y="2518569"/>
            <a:ext cx="869950" cy="560387"/>
          </a:xfrm>
          <a:prstGeom prst="straightConnector1">
            <a:avLst/>
          </a:prstGeom>
          <a:noFill/>
          <a:ln w="25400" algn="ctr">
            <a:solidFill>
              <a:srgbClr val="FF33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descr="Large confetti">
            <a:extLst>
              <a:ext uri="{FF2B5EF4-FFF2-40B4-BE49-F238E27FC236}">
                <a16:creationId xmlns:a16="http://schemas.microsoft.com/office/drawing/2014/main" id="{E1775083-27D5-49C3-BE2C-032EDB9E520B}"/>
              </a:ext>
            </a:extLst>
          </p:cNvPr>
          <p:cNvSpPr>
            <a:spLocks noGrp="1"/>
          </p:cNvSpPr>
          <p:nvPr>
            <p:ph type="title"/>
          </p:nvPr>
        </p:nvSpPr>
        <p:spPr/>
        <p:txBody>
          <a:bodyPr/>
          <a:lstStyle/>
          <a:p>
            <a:r>
              <a:rPr lang="en-US" altLang="en-US">
                <a:latin typeface="Comic Sans MS" panose="030F0702030302020204" pitchFamily="66" charset="0"/>
              </a:rPr>
              <a:t>Feature: Spiculation  </a:t>
            </a:r>
            <a:r>
              <a:rPr lang="en-US" altLang="en-US" sz="2800">
                <a:latin typeface="Comic Sans MS" panose="030F0702030302020204" pitchFamily="66" charset="0"/>
              </a:rPr>
              <a:t>[Huo et al.]</a:t>
            </a:r>
          </a:p>
        </p:txBody>
      </p:sp>
      <p:sp>
        <p:nvSpPr>
          <p:cNvPr id="35843" name="Content Placeholder 2">
            <a:extLst>
              <a:ext uri="{FF2B5EF4-FFF2-40B4-BE49-F238E27FC236}">
                <a16:creationId xmlns:a16="http://schemas.microsoft.com/office/drawing/2014/main" id="{D7D658E8-D3DE-4167-9F3D-718049B27F4D}"/>
              </a:ext>
            </a:extLst>
          </p:cNvPr>
          <p:cNvSpPr>
            <a:spLocks noGrp="1"/>
          </p:cNvSpPr>
          <p:nvPr>
            <p:ph idx="1"/>
          </p:nvPr>
        </p:nvSpPr>
        <p:spPr>
          <a:xfrm>
            <a:off x="4495800" y="1981200"/>
            <a:ext cx="4483100" cy="4495800"/>
          </a:xfrm>
        </p:spPr>
        <p:txBody>
          <a:bodyPr>
            <a:normAutofit/>
          </a:bodyPr>
          <a:lstStyle/>
          <a:p>
            <a:pPr>
              <a:spcAft>
                <a:spcPts val="600"/>
              </a:spcAft>
              <a:defRPr/>
            </a:pPr>
            <a:r>
              <a:rPr lang="en-US" sz="2400" dirty="0">
                <a:latin typeface="Comic Sans MS" pitchFamily="66" charset="0"/>
              </a:rPr>
              <a:t>Extract the mass using a region-growing technique</a:t>
            </a:r>
          </a:p>
          <a:p>
            <a:pPr>
              <a:spcAft>
                <a:spcPts val="600"/>
              </a:spcAft>
              <a:defRPr/>
            </a:pPr>
            <a:r>
              <a:rPr lang="en-US" sz="2400" dirty="0">
                <a:latin typeface="Comic Sans MS" pitchFamily="66" charset="0"/>
              </a:rPr>
              <a:t>The maximum gradient and its angle relative to the radial direction are computed</a:t>
            </a:r>
          </a:p>
          <a:p>
            <a:pPr>
              <a:spcAft>
                <a:spcPts val="600"/>
              </a:spcAft>
              <a:defRPr/>
            </a:pPr>
            <a:r>
              <a:rPr lang="en-US" sz="2400" dirty="0">
                <a:latin typeface="Comic Sans MS" pitchFamily="66" charset="0"/>
              </a:rPr>
              <a:t>Calculate the full-width at half-maximum (FWHM) from the </a:t>
            </a:r>
            <a:r>
              <a:rPr lang="en-US" sz="2400" dirty="0">
                <a:solidFill>
                  <a:schemeClr val="accent4">
                    <a:lumMod val="75000"/>
                    <a:lumOff val="25000"/>
                  </a:schemeClr>
                </a:solidFill>
                <a:latin typeface="Comic Sans MS" pitchFamily="66" charset="0"/>
              </a:rPr>
              <a:t>cumulative gradient orientation histogram</a:t>
            </a:r>
          </a:p>
        </p:txBody>
      </p:sp>
      <p:sp>
        <p:nvSpPr>
          <p:cNvPr id="36868" name="Slide Number Placeholder 5">
            <a:extLst>
              <a:ext uri="{FF2B5EF4-FFF2-40B4-BE49-F238E27FC236}">
                <a16:creationId xmlns:a16="http://schemas.microsoft.com/office/drawing/2014/main" id="{D436FA9D-E68F-4FDE-A24D-17FA5247C9A9}"/>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53C436C-4474-4B79-8C59-06055CCF402E}" type="slidenum">
              <a:rPr lang="en-US" altLang="en-US" sz="1400">
                <a:solidFill>
                  <a:schemeClr val="bg1"/>
                </a:solidFill>
              </a:rPr>
              <a:pPr eaLnBrk="1" hangingPunct="1"/>
              <a:t>34</a:t>
            </a:fld>
            <a:endParaRPr lang="en-US" altLang="en-US" sz="1400">
              <a:solidFill>
                <a:schemeClr val="bg1"/>
              </a:solidFill>
            </a:endParaRPr>
          </a:p>
        </p:txBody>
      </p:sp>
      <p:pic>
        <p:nvPicPr>
          <p:cNvPr id="36869" name="Picture 2">
            <a:extLst>
              <a:ext uri="{FF2B5EF4-FFF2-40B4-BE49-F238E27FC236}">
                <a16:creationId xmlns:a16="http://schemas.microsoft.com/office/drawing/2014/main" id="{3A1C419B-1DE2-4BC7-A5D6-A25E54C0F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2278062"/>
            <a:ext cx="40862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descr="Large confetti">
            <a:extLst>
              <a:ext uri="{FF2B5EF4-FFF2-40B4-BE49-F238E27FC236}">
                <a16:creationId xmlns:a16="http://schemas.microsoft.com/office/drawing/2014/main" id="{DD80685F-F94D-444A-A071-A5BDA0842754}"/>
              </a:ext>
            </a:extLst>
          </p:cNvPr>
          <p:cNvSpPr>
            <a:spLocks noGrp="1"/>
          </p:cNvSpPr>
          <p:nvPr>
            <p:ph type="title"/>
          </p:nvPr>
        </p:nvSpPr>
        <p:spPr/>
        <p:txBody>
          <a:bodyPr/>
          <a:lstStyle/>
          <a:p>
            <a:r>
              <a:rPr lang="en-US" altLang="en-US">
                <a:latin typeface="Comic Sans MS" panose="030F0702030302020204" pitchFamily="66" charset="0"/>
              </a:rPr>
              <a:t>Feature: Spiculation </a:t>
            </a:r>
            <a:r>
              <a:rPr lang="en-US" altLang="en-US" sz="2800">
                <a:latin typeface="Comic Sans MS" panose="030F0702030302020204" pitchFamily="66" charset="0"/>
              </a:rPr>
              <a:t>[Chan et al.]</a:t>
            </a:r>
          </a:p>
        </p:txBody>
      </p:sp>
      <p:sp>
        <p:nvSpPr>
          <p:cNvPr id="36867" name="Content Placeholder 2">
            <a:extLst>
              <a:ext uri="{FF2B5EF4-FFF2-40B4-BE49-F238E27FC236}">
                <a16:creationId xmlns:a16="http://schemas.microsoft.com/office/drawing/2014/main" id="{9F1B8CC6-AE11-42E7-A5F1-CD0DA6EDCB9C}"/>
              </a:ext>
            </a:extLst>
          </p:cNvPr>
          <p:cNvSpPr>
            <a:spLocks noGrp="1"/>
          </p:cNvSpPr>
          <p:nvPr>
            <p:ph idx="1"/>
          </p:nvPr>
        </p:nvSpPr>
        <p:spPr>
          <a:xfrm>
            <a:off x="4495800" y="1981200"/>
            <a:ext cx="4483100" cy="4495800"/>
          </a:xfrm>
        </p:spPr>
        <p:txBody>
          <a:bodyPr>
            <a:normAutofit/>
          </a:bodyPr>
          <a:lstStyle/>
          <a:p>
            <a:pPr>
              <a:spcAft>
                <a:spcPts val="600"/>
              </a:spcAft>
              <a:defRPr/>
            </a:pPr>
            <a:r>
              <a:rPr lang="en-US" sz="2400" dirty="0">
                <a:latin typeface="Comic Sans MS" pitchFamily="66" charset="0"/>
              </a:rPr>
              <a:t>Determine the outline of the segmented mass</a:t>
            </a:r>
          </a:p>
          <a:p>
            <a:pPr>
              <a:spcAft>
                <a:spcPts val="600"/>
              </a:spcAft>
              <a:defRPr/>
            </a:pPr>
            <a:r>
              <a:rPr lang="en-US" sz="2400" dirty="0">
                <a:latin typeface="Comic Sans MS" pitchFamily="66" charset="0"/>
              </a:rPr>
              <a:t>Obtain the rubber-band-straightening-transformed image</a:t>
            </a:r>
          </a:p>
          <a:p>
            <a:pPr lvl="1">
              <a:spcAft>
                <a:spcPts val="600"/>
              </a:spcAft>
              <a:defRPr/>
            </a:pPr>
            <a:r>
              <a:rPr lang="en-US" sz="2000" dirty="0">
                <a:solidFill>
                  <a:schemeClr val="accent4">
                    <a:lumMod val="75000"/>
                    <a:lumOff val="25000"/>
                  </a:schemeClr>
                </a:solidFill>
                <a:latin typeface="Comic Sans MS" pitchFamily="66" charset="0"/>
              </a:rPr>
              <a:t>The spicules become approximately aligned in a similar direction</a:t>
            </a:r>
          </a:p>
          <a:p>
            <a:pPr>
              <a:spcAft>
                <a:spcPts val="600"/>
              </a:spcAft>
              <a:defRPr/>
            </a:pPr>
            <a:r>
              <a:rPr lang="en-US" sz="2400" dirty="0">
                <a:latin typeface="Comic Sans MS" pitchFamily="66" charset="0"/>
              </a:rPr>
              <a:t>The rectangular region can then be subjected to texture analysis</a:t>
            </a:r>
          </a:p>
        </p:txBody>
      </p:sp>
      <p:sp>
        <p:nvSpPr>
          <p:cNvPr id="37892" name="Slide Number Placeholder 5">
            <a:extLst>
              <a:ext uri="{FF2B5EF4-FFF2-40B4-BE49-F238E27FC236}">
                <a16:creationId xmlns:a16="http://schemas.microsoft.com/office/drawing/2014/main" id="{A7F3D1AC-5C02-4724-88D6-00BD539953F3}"/>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09CE832-4A0E-496A-ADEA-123DCA833B61}" type="slidenum">
              <a:rPr lang="en-US" altLang="en-US" sz="1400">
                <a:solidFill>
                  <a:schemeClr val="bg1"/>
                </a:solidFill>
              </a:rPr>
              <a:pPr eaLnBrk="1" hangingPunct="1"/>
              <a:t>35</a:t>
            </a:fld>
            <a:endParaRPr lang="en-US" altLang="en-US" sz="1400">
              <a:solidFill>
                <a:schemeClr val="bg1"/>
              </a:solidFill>
            </a:endParaRPr>
          </a:p>
        </p:txBody>
      </p:sp>
      <p:pic>
        <p:nvPicPr>
          <p:cNvPr id="37893" name="Picture 2" descr="G:\Teaching\COP6731\CAD\Breast Diagrams\r99au47g2c[1].gif">
            <a:extLst>
              <a:ext uri="{FF2B5EF4-FFF2-40B4-BE49-F238E27FC236}">
                <a16:creationId xmlns:a16="http://schemas.microsoft.com/office/drawing/2014/main" id="{8DFF724E-09CE-42F7-83B4-B23BB5B20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443163"/>
            <a:ext cx="2789238"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3" descr="G:\Teaching\COP6731\CAD\Breast Diagrams\r99au47g2d[1].gif">
            <a:extLst>
              <a:ext uri="{FF2B5EF4-FFF2-40B4-BE49-F238E27FC236}">
                <a16:creationId xmlns:a16="http://schemas.microsoft.com/office/drawing/2014/main" id="{5D626E86-00D3-4023-828D-D5B7F4178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638800"/>
            <a:ext cx="41910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own Arrow 6">
            <a:extLst>
              <a:ext uri="{FF2B5EF4-FFF2-40B4-BE49-F238E27FC236}">
                <a16:creationId xmlns:a16="http://schemas.microsoft.com/office/drawing/2014/main" id="{19EC7B26-7B74-43C5-986F-E1EA2D621C5B}"/>
              </a:ext>
            </a:extLst>
          </p:cNvPr>
          <p:cNvSpPr>
            <a:spLocks noChangeArrowheads="1"/>
          </p:cNvSpPr>
          <p:nvPr/>
        </p:nvSpPr>
        <p:spPr bwMode="auto">
          <a:xfrm>
            <a:off x="1350963" y="4579938"/>
            <a:ext cx="485775" cy="979487"/>
          </a:xfrm>
          <a:prstGeom prst="downArrow">
            <a:avLst>
              <a:gd name="adj1" fmla="val 50000"/>
              <a:gd name="adj2" fmla="val 49942"/>
            </a:avLst>
          </a:prstGeom>
          <a:solidFill>
            <a:schemeClr val="accent1"/>
          </a:solidFill>
          <a:ln w="9525" algn="ctr">
            <a:solidFill>
              <a:schemeClr val="tx1"/>
            </a:solidFill>
            <a:round/>
            <a:headEnd/>
            <a:tailEnd/>
          </a:ln>
        </p:spPr>
        <p:txBody>
          <a:bodyPr wrap="none"/>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fade">
                                      <p:cBhvr>
                                        <p:cTn id="7" dur="1000"/>
                                        <p:tgtEl>
                                          <p:spTgt spid="36867">
                                            <p:txEl>
                                              <p:pRg st="1" end="1"/>
                                            </p:txEl>
                                          </p:spTgt>
                                        </p:tgtEl>
                                      </p:cBhvr>
                                    </p:animEffect>
                                    <p:anim calcmode="lin" valueType="num">
                                      <p:cBhvr>
                                        <p:cTn id="8" dur="10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6867">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867">
                                            <p:txEl>
                                              <p:pRg st="2" end="2"/>
                                            </p:txEl>
                                          </p:spTgt>
                                        </p:tgtEl>
                                        <p:attrNameLst>
                                          <p:attrName>style.visibility</p:attrName>
                                        </p:attrNameLst>
                                      </p:cBhvr>
                                      <p:to>
                                        <p:strVal val="visible"/>
                                      </p:to>
                                    </p:set>
                                    <p:animEffect transition="in" filter="fade">
                                      <p:cBhvr>
                                        <p:cTn id="12" dur="1000"/>
                                        <p:tgtEl>
                                          <p:spTgt spid="36867">
                                            <p:txEl>
                                              <p:pRg st="2" end="2"/>
                                            </p:txEl>
                                          </p:spTgt>
                                        </p:tgtEl>
                                      </p:cBhvr>
                                    </p:animEffect>
                                    <p:anim calcmode="lin" valueType="num">
                                      <p:cBhvr>
                                        <p:cTn id="13" dur="10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6867">
                                            <p:txEl>
                                              <p:pRg st="2" end="2"/>
                                            </p:txEl>
                                          </p:spTgt>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6870"/>
                                        </p:tgtEl>
                                        <p:attrNameLst>
                                          <p:attrName>style.visibility</p:attrName>
                                        </p:attrNameLst>
                                      </p:cBhvr>
                                      <p:to>
                                        <p:strVal val="visible"/>
                                      </p:to>
                                    </p:set>
                                    <p:animEffect transition="in" filter="wipe(left)">
                                      <p:cBhvr>
                                        <p:cTn id="23" dur="500"/>
                                        <p:tgtEl>
                                          <p:spTgt spid="3687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36867">
                                            <p:txEl>
                                              <p:pRg st="3" end="3"/>
                                            </p:txEl>
                                          </p:spTgt>
                                        </p:tgtEl>
                                        <p:attrNameLst>
                                          <p:attrName>style.visibility</p:attrName>
                                        </p:attrNameLst>
                                      </p:cBhvr>
                                      <p:to>
                                        <p:strVal val="visible"/>
                                      </p:to>
                                    </p:set>
                                    <p:animEffect transition="in" filter="fade">
                                      <p:cBhvr>
                                        <p:cTn id="28" dur="1000"/>
                                        <p:tgtEl>
                                          <p:spTgt spid="36867">
                                            <p:txEl>
                                              <p:pRg st="3" end="3"/>
                                            </p:txEl>
                                          </p:spTgt>
                                        </p:tgtEl>
                                      </p:cBhvr>
                                    </p:animEffect>
                                    <p:anim calcmode="lin" valueType="num">
                                      <p:cBhvr>
                                        <p:cTn id="29" dur="10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68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descr="Large confetti">
            <a:extLst>
              <a:ext uri="{FF2B5EF4-FFF2-40B4-BE49-F238E27FC236}">
                <a16:creationId xmlns:a16="http://schemas.microsoft.com/office/drawing/2014/main" id="{0A2C2A73-3C17-4AEB-BF87-1689541C07B7}"/>
              </a:ext>
            </a:extLst>
          </p:cNvPr>
          <p:cNvSpPr>
            <a:spLocks noGrp="1"/>
          </p:cNvSpPr>
          <p:nvPr>
            <p:ph type="title"/>
          </p:nvPr>
        </p:nvSpPr>
        <p:spPr/>
        <p:txBody>
          <a:bodyPr/>
          <a:lstStyle/>
          <a:p>
            <a:r>
              <a:rPr lang="en-US" altLang="en-US">
                <a:latin typeface="Comic Sans MS" panose="030F0702030302020204" pitchFamily="66" charset="0"/>
              </a:rPr>
              <a:t>Breast Calcifications</a:t>
            </a:r>
          </a:p>
        </p:txBody>
      </p:sp>
      <p:sp>
        <p:nvSpPr>
          <p:cNvPr id="38915" name="Content Placeholder 2">
            <a:extLst>
              <a:ext uri="{FF2B5EF4-FFF2-40B4-BE49-F238E27FC236}">
                <a16:creationId xmlns:a16="http://schemas.microsoft.com/office/drawing/2014/main" id="{755532D9-9535-459A-82AC-3943059A6B45}"/>
              </a:ext>
            </a:extLst>
          </p:cNvPr>
          <p:cNvSpPr>
            <a:spLocks noGrp="1"/>
          </p:cNvSpPr>
          <p:nvPr>
            <p:ph idx="1"/>
          </p:nvPr>
        </p:nvSpPr>
        <p:spPr>
          <a:xfrm>
            <a:off x="4038600" y="2057400"/>
            <a:ext cx="4724400" cy="4343400"/>
          </a:xfrm>
        </p:spPr>
        <p:txBody>
          <a:bodyPr>
            <a:normAutofit/>
          </a:bodyPr>
          <a:lstStyle/>
          <a:p>
            <a:pPr>
              <a:spcAft>
                <a:spcPts val="1200"/>
              </a:spcAft>
            </a:pPr>
            <a:r>
              <a:rPr lang="en-US" altLang="en-US" sz="2400">
                <a:latin typeface="Comic Sans MS" panose="030F0702030302020204" pitchFamily="66" charset="0"/>
              </a:rPr>
              <a:t>Calcifications show up as white spots on a mammogram</a:t>
            </a:r>
          </a:p>
          <a:p>
            <a:pPr>
              <a:spcAft>
                <a:spcPts val="1200"/>
              </a:spcAft>
            </a:pPr>
            <a:r>
              <a:rPr lang="en-US" altLang="en-US" sz="2400">
                <a:latin typeface="Comic Sans MS" panose="030F0702030302020204" pitchFamily="66" charset="0"/>
              </a:rPr>
              <a:t>Round well-defined, larger calcifications (left column) are more likely benign</a:t>
            </a:r>
          </a:p>
          <a:p>
            <a:pPr>
              <a:spcAft>
                <a:spcPts val="1200"/>
              </a:spcAft>
            </a:pPr>
            <a:r>
              <a:rPr lang="en-US" altLang="en-US" sz="2400">
                <a:latin typeface="Comic Sans MS" panose="030F0702030302020204" pitchFamily="66" charset="0"/>
              </a:rPr>
              <a:t>Tight cluster of tiny, irregularly shaped calcifications (right column) may indicate cancer</a:t>
            </a:r>
          </a:p>
        </p:txBody>
      </p:sp>
      <p:sp>
        <p:nvSpPr>
          <p:cNvPr id="38916" name="Slide Number Placeholder 5">
            <a:extLst>
              <a:ext uri="{FF2B5EF4-FFF2-40B4-BE49-F238E27FC236}">
                <a16:creationId xmlns:a16="http://schemas.microsoft.com/office/drawing/2014/main" id="{7AFE3DF2-7344-46B1-A0D0-1DD85418D28C}"/>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3E2AC765-947B-45B7-AB33-F9396E111199}" type="slidenum">
              <a:rPr lang="en-US" altLang="en-US" sz="1400">
                <a:solidFill>
                  <a:schemeClr val="bg1"/>
                </a:solidFill>
              </a:rPr>
              <a:pPr eaLnBrk="1" hangingPunct="1"/>
              <a:t>36</a:t>
            </a:fld>
            <a:endParaRPr lang="en-US" altLang="en-US" sz="1400">
              <a:solidFill>
                <a:schemeClr val="bg1"/>
              </a:solidFill>
            </a:endParaRPr>
          </a:p>
        </p:txBody>
      </p:sp>
      <p:pic>
        <p:nvPicPr>
          <p:cNvPr id="38917" name="Picture 2" descr="G:\Teaching\COP6731\CAD\Breast Diagrams\ans7_breastcalcifications[1].jpg">
            <a:extLst>
              <a:ext uri="{FF2B5EF4-FFF2-40B4-BE49-F238E27FC236}">
                <a16:creationId xmlns:a16="http://schemas.microsoft.com/office/drawing/2014/main" id="{4D8DE839-9B2A-4CD0-8659-AC2BE363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12938"/>
            <a:ext cx="3048000" cy="46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descr="Large confetti">
            <a:extLst>
              <a:ext uri="{FF2B5EF4-FFF2-40B4-BE49-F238E27FC236}">
                <a16:creationId xmlns:a16="http://schemas.microsoft.com/office/drawing/2014/main" id="{AF52E8C9-9D77-4452-B7EC-22F155591D38}"/>
              </a:ext>
            </a:extLst>
          </p:cNvPr>
          <p:cNvSpPr>
            <a:spLocks noGrp="1"/>
          </p:cNvSpPr>
          <p:nvPr>
            <p:ph type="title"/>
          </p:nvPr>
        </p:nvSpPr>
        <p:spPr/>
        <p:txBody>
          <a:bodyPr/>
          <a:lstStyle/>
          <a:p>
            <a:r>
              <a:rPr lang="en-US" altLang="en-US">
                <a:latin typeface="Comic Sans MS" panose="030F0702030302020204" pitchFamily="66" charset="0"/>
              </a:rPr>
              <a:t>Calcification Features</a:t>
            </a:r>
          </a:p>
        </p:txBody>
      </p:sp>
      <p:sp>
        <p:nvSpPr>
          <p:cNvPr id="38915" name="Content Placeholder 2">
            <a:extLst>
              <a:ext uri="{FF2B5EF4-FFF2-40B4-BE49-F238E27FC236}">
                <a16:creationId xmlns:a16="http://schemas.microsoft.com/office/drawing/2014/main" id="{FBC4CFBA-FCE6-4D35-A505-D4BE4AF6095C}"/>
              </a:ext>
            </a:extLst>
          </p:cNvPr>
          <p:cNvSpPr>
            <a:spLocks noGrp="1"/>
          </p:cNvSpPr>
          <p:nvPr>
            <p:ph idx="1"/>
          </p:nvPr>
        </p:nvSpPr>
        <p:spPr>
          <a:xfrm>
            <a:off x="3886200" y="1828800"/>
            <a:ext cx="4979988" cy="4648200"/>
          </a:xfrm>
        </p:spPr>
        <p:txBody>
          <a:bodyPr>
            <a:normAutofit/>
          </a:bodyPr>
          <a:lstStyle/>
          <a:p>
            <a:pPr>
              <a:spcAft>
                <a:spcPts val="1200"/>
              </a:spcAft>
              <a:defRPr/>
            </a:pPr>
            <a:r>
              <a:rPr lang="en-US" sz="2400" dirty="0">
                <a:latin typeface="Comic Sans MS" pitchFamily="66" charset="0"/>
              </a:rPr>
              <a:t>The </a:t>
            </a:r>
            <a:r>
              <a:rPr lang="en-US" sz="2400" b="1" dirty="0">
                <a:solidFill>
                  <a:schemeClr val="accent4">
                    <a:lumMod val="75000"/>
                    <a:lumOff val="25000"/>
                  </a:schemeClr>
                </a:solidFill>
                <a:latin typeface="Comic Sans MS" pitchFamily="66" charset="0"/>
              </a:rPr>
              <a:t>morphology</a:t>
            </a:r>
            <a:r>
              <a:rPr lang="en-US" sz="2400" dirty="0">
                <a:latin typeface="Comic Sans MS" pitchFamily="66" charset="0"/>
              </a:rPr>
              <a:t> of individual calcification, e.g., shape, area, and brightness</a:t>
            </a:r>
          </a:p>
          <a:p>
            <a:pPr>
              <a:spcAft>
                <a:spcPts val="1200"/>
              </a:spcAft>
              <a:defRPr/>
            </a:pPr>
            <a:r>
              <a:rPr lang="en-US" sz="2400" dirty="0">
                <a:latin typeface="Comic Sans MS" pitchFamily="66" charset="0"/>
              </a:rPr>
              <a:t>The </a:t>
            </a:r>
            <a:r>
              <a:rPr lang="en-US" sz="2400" b="1" dirty="0">
                <a:solidFill>
                  <a:schemeClr val="accent4">
                    <a:lumMod val="75000"/>
                    <a:lumOff val="25000"/>
                  </a:schemeClr>
                </a:solidFill>
                <a:latin typeface="Comic Sans MS" pitchFamily="66" charset="0"/>
              </a:rPr>
              <a:t>heterogeneity</a:t>
            </a:r>
            <a:r>
              <a:rPr lang="en-US" sz="2400" dirty="0">
                <a:latin typeface="Comic Sans MS" pitchFamily="66" charset="0"/>
              </a:rPr>
              <a:t> of individual features characterized by the mean, the standard deviation, and the maximum value for each feature.</a:t>
            </a:r>
          </a:p>
          <a:p>
            <a:pPr>
              <a:spcAft>
                <a:spcPts val="1200"/>
              </a:spcAft>
              <a:defRPr/>
            </a:pPr>
            <a:r>
              <a:rPr lang="en-US" sz="2400" b="1" dirty="0">
                <a:solidFill>
                  <a:schemeClr val="accent4">
                    <a:lumMod val="75000"/>
                    <a:lumOff val="25000"/>
                  </a:schemeClr>
                </a:solidFill>
                <a:latin typeface="Comic Sans MS" pitchFamily="66" charset="0"/>
              </a:rPr>
              <a:t>Cluster features </a:t>
            </a:r>
            <a:r>
              <a:rPr lang="en-US" sz="2400" dirty="0">
                <a:latin typeface="Comic Sans MS" pitchFamily="66" charset="0"/>
              </a:rPr>
              <a:t>such as total area, compactness</a:t>
            </a:r>
          </a:p>
        </p:txBody>
      </p:sp>
      <p:pic>
        <p:nvPicPr>
          <p:cNvPr id="39941" name="Picture 2" descr="G:\Teaching\COP6731\CAD\Breast Diagrams\ans7_breastcalcifications[1].jpg">
            <a:extLst>
              <a:ext uri="{FF2B5EF4-FFF2-40B4-BE49-F238E27FC236}">
                <a16:creationId xmlns:a16="http://schemas.microsoft.com/office/drawing/2014/main" id="{161A5DD8-D738-4604-9406-8A1D11574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12938"/>
            <a:ext cx="3048000" cy="46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descr="Large confetti">
            <a:extLst>
              <a:ext uri="{FF2B5EF4-FFF2-40B4-BE49-F238E27FC236}">
                <a16:creationId xmlns:a16="http://schemas.microsoft.com/office/drawing/2014/main" id="{E4A227AD-F4A4-4202-95A6-DC53CDC10CD3}"/>
              </a:ext>
            </a:extLst>
          </p:cNvPr>
          <p:cNvSpPr>
            <a:spLocks noGrp="1"/>
          </p:cNvSpPr>
          <p:nvPr>
            <p:ph type="title"/>
          </p:nvPr>
        </p:nvSpPr>
        <p:spPr/>
        <p:txBody>
          <a:bodyPr>
            <a:normAutofit fontScale="90000"/>
          </a:bodyPr>
          <a:lstStyle/>
          <a:p>
            <a:r>
              <a:rPr lang="en-US" altLang="en-US" sz="4000" dirty="0">
                <a:latin typeface="Comic Sans MS" panose="030F0702030302020204" pitchFamily="66" charset="0"/>
              </a:rPr>
              <a:t>A Mammography CAD System</a:t>
            </a:r>
            <a:br>
              <a:rPr lang="en-US" altLang="en-US" sz="4000" dirty="0">
                <a:latin typeface="Comic Sans MS" panose="030F0702030302020204" pitchFamily="66" charset="0"/>
              </a:rPr>
            </a:br>
            <a:r>
              <a:rPr lang="en-US" altLang="en-US" sz="2800" dirty="0">
                <a:latin typeface="Comic Sans MS" panose="030F0702030302020204" pitchFamily="66" charset="0"/>
              </a:rPr>
              <a:t>[Giger et al.]</a:t>
            </a:r>
            <a:endParaRPr lang="en-US" altLang="en-US" sz="4000" dirty="0">
              <a:latin typeface="Comic Sans MS" panose="030F0702030302020204" pitchFamily="66" charset="0"/>
            </a:endParaRPr>
          </a:p>
        </p:txBody>
      </p:sp>
      <p:pic>
        <p:nvPicPr>
          <p:cNvPr id="41988" name="Picture 3">
            <a:extLst>
              <a:ext uri="{FF2B5EF4-FFF2-40B4-BE49-F238E27FC236}">
                <a16:creationId xmlns:a16="http://schemas.microsoft.com/office/drawing/2014/main" id="{DD8E98FD-25FC-4506-A1DC-2B14A35353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1981200"/>
            <a:ext cx="5241979" cy="4572000"/>
          </a:xfrm>
          <a:noFill/>
        </p:spPr>
      </p:pic>
      <p:sp>
        <p:nvSpPr>
          <p:cNvPr id="41987" name="Slide Number Placeholder 5">
            <a:extLst>
              <a:ext uri="{FF2B5EF4-FFF2-40B4-BE49-F238E27FC236}">
                <a16:creationId xmlns:a16="http://schemas.microsoft.com/office/drawing/2014/main" id="{3C6C78C6-9200-4539-BA89-580A6FD7D46A}"/>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E597F0D-3403-4740-A371-EF74593B093D}" type="slidenum">
              <a:rPr lang="en-US" altLang="en-US" sz="1400">
                <a:solidFill>
                  <a:schemeClr val="bg1"/>
                </a:solidFill>
              </a:rPr>
              <a:pPr eaLnBrk="1" hangingPunct="1"/>
              <a:t>38</a:t>
            </a:fld>
            <a:endParaRPr lang="en-US" altLang="en-US" sz="1400">
              <a:solidFill>
                <a:schemeClr val="bg1"/>
              </a:solidFill>
            </a:endParaRPr>
          </a:p>
        </p:txBody>
      </p:sp>
      <p:cxnSp>
        <p:nvCxnSpPr>
          <p:cNvPr id="41989" name="Straight Arrow Connector 10">
            <a:extLst>
              <a:ext uri="{FF2B5EF4-FFF2-40B4-BE49-F238E27FC236}">
                <a16:creationId xmlns:a16="http://schemas.microsoft.com/office/drawing/2014/main" id="{53941ECE-E684-4618-81DB-D3888A6CCC04}"/>
              </a:ext>
            </a:extLst>
          </p:cNvPr>
          <p:cNvCxnSpPr>
            <a:cxnSpLocks noChangeShapeType="1"/>
          </p:cNvCxnSpPr>
          <p:nvPr/>
        </p:nvCxnSpPr>
        <p:spPr bwMode="auto">
          <a:xfrm rot="10800000" flipV="1">
            <a:off x="5616575" y="2514600"/>
            <a:ext cx="381000" cy="228600"/>
          </a:xfrm>
          <a:prstGeom prst="straightConnector1">
            <a:avLst/>
          </a:prstGeom>
          <a:noFill/>
          <a:ln w="28575" algn="ctr">
            <a:solidFill>
              <a:srgbClr val="4071A2"/>
            </a:solidFill>
            <a:round/>
            <a:headEnd/>
            <a:tailEnd type="arrow" w="med" len="med"/>
          </a:ln>
          <a:extLst>
            <a:ext uri="{909E8E84-426E-40DD-AFC4-6F175D3DCCD1}">
              <a14:hiddenFill xmlns:a14="http://schemas.microsoft.com/office/drawing/2010/main">
                <a:noFill/>
              </a14:hiddenFill>
            </a:ext>
          </a:extLst>
        </p:spPr>
      </p:cxnSp>
      <p:sp>
        <p:nvSpPr>
          <p:cNvPr id="40966" name="TextBox 11">
            <a:extLst>
              <a:ext uri="{FF2B5EF4-FFF2-40B4-BE49-F238E27FC236}">
                <a16:creationId xmlns:a16="http://schemas.microsoft.com/office/drawing/2014/main" id="{82E5C1A9-C764-4CC8-ABE6-664CBDD2A700}"/>
              </a:ext>
            </a:extLst>
          </p:cNvPr>
          <p:cNvSpPr txBox="1">
            <a:spLocks noChangeArrowheads="1"/>
          </p:cNvSpPr>
          <p:nvPr/>
        </p:nvSpPr>
        <p:spPr bwMode="auto">
          <a:xfrm>
            <a:off x="5997575" y="2160588"/>
            <a:ext cx="1898650" cy="708025"/>
          </a:xfrm>
          <a:prstGeom prst="rect">
            <a:avLst/>
          </a:prstGeom>
          <a:noFill/>
          <a:ln w="9525">
            <a:noFill/>
            <a:miter lim="800000"/>
            <a:headEnd/>
            <a:tailEnd/>
          </a:ln>
        </p:spPr>
        <p:txBody>
          <a:bodyPr wrap="none">
            <a:spAutoFit/>
          </a:bodyPr>
          <a:lstStyle/>
          <a:p>
            <a:pPr>
              <a:defRPr/>
            </a:pPr>
            <a:r>
              <a:rPr lang="en-US" sz="2000" dirty="0">
                <a:solidFill>
                  <a:schemeClr val="accent4">
                    <a:lumMod val="75000"/>
                    <a:lumOff val="25000"/>
                  </a:schemeClr>
                </a:solidFill>
                <a:latin typeface="Comic Sans MS" pitchFamily="66" charset="0"/>
              </a:rPr>
              <a:t>Probability of </a:t>
            </a:r>
          </a:p>
          <a:p>
            <a:pPr>
              <a:defRPr/>
            </a:pPr>
            <a:r>
              <a:rPr lang="en-US" sz="2000" dirty="0">
                <a:solidFill>
                  <a:schemeClr val="accent4">
                    <a:lumMod val="75000"/>
                    <a:lumOff val="25000"/>
                  </a:schemeClr>
                </a:solidFill>
                <a:latin typeface="Comic Sans MS" pitchFamily="66" charset="0"/>
              </a:rPr>
              <a:t>malignancy</a:t>
            </a:r>
          </a:p>
        </p:txBody>
      </p:sp>
      <p:cxnSp>
        <p:nvCxnSpPr>
          <p:cNvPr id="41991" name="Straight Arrow Connector 12">
            <a:extLst>
              <a:ext uri="{FF2B5EF4-FFF2-40B4-BE49-F238E27FC236}">
                <a16:creationId xmlns:a16="http://schemas.microsoft.com/office/drawing/2014/main" id="{27E810A9-3273-480C-BABE-4569F973F558}"/>
              </a:ext>
            </a:extLst>
          </p:cNvPr>
          <p:cNvCxnSpPr>
            <a:cxnSpLocks noChangeShapeType="1"/>
          </p:cNvCxnSpPr>
          <p:nvPr/>
        </p:nvCxnSpPr>
        <p:spPr bwMode="auto">
          <a:xfrm rot="10800000" flipV="1">
            <a:off x="5616575" y="3581400"/>
            <a:ext cx="381000" cy="228600"/>
          </a:xfrm>
          <a:prstGeom prst="straightConnector1">
            <a:avLst/>
          </a:prstGeom>
          <a:noFill/>
          <a:ln w="28575" algn="ctr">
            <a:solidFill>
              <a:srgbClr val="4071A2"/>
            </a:solidFill>
            <a:round/>
            <a:headEnd/>
            <a:tailEnd type="arrow" w="med" len="med"/>
          </a:ln>
          <a:extLst>
            <a:ext uri="{909E8E84-426E-40DD-AFC4-6F175D3DCCD1}">
              <a14:hiddenFill xmlns:a14="http://schemas.microsoft.com/office/drawing/2010/main">
                <a:noFill/>
              </a14:hiddenFill>
            </a:ext>
          </a:extLst>
        </p:spPr>
      </p:cxnSp>
      <p:sp>
        <p:nvSpPr>
          <p:cNvPr id="40968" name="TextBox 13">
            <a:extLst>
              <a:ext uri="{FF2B5EF4-FFF2-40B4-BE49-F238E27FC236}">
                <a16:creationId xmlns:a16="http://schemas.microsoft.com/office/drawing/2014/main" id="{8C7D2DA5-32C8-49B8-8660-168108DB654B}"/>
              </a:ext>
            </a:extLst>
          </p:cNvPr>
          <p:cNvSpPr txBox="1">
            <a:spLocks noChangeArrowheads="1"/>
          </p:cNvSpPr>
          <p:nvPr/>
        </p:nvSpPr>
        <p:spPr bwMode="auto">
          <a:xfrm>
            <a:off x="5997575" y="3178175"/>
            <a:ext cx="2254250" cy="708025"/>
          </a:xfrm>
          <a:prstGeom prst="rect">
            <a:avLst/>
          </a:prstGeom>
          <a:noFill/>
          <a:ln w="9525">
            <a:noFill/>
            <a:miter lim="800000"/>
            <a:headEnd/>
            <a:tailEnd/>
          </a:ln>
        </p:spPr>
        <p:txBody>
          <a:bodyPr wrap="none">
            <a:spAutoFit/>
          </a:bodyPr>
          <a:lstStyle/>
          <a:p>
            <a:pPr>
              <a:defRPr/>
            </a:pPr>
            <a:r>
              <a:rPr lang="en-US" sz="2000" dirty="0">
                <a:solidFill>
                  <a:schemeClr val="accent4">
                    <a:lumMod val="75000"/>
                    <a:lumOff val="25000"/>
                  </a:schemeClr>
                </a:solidFill>
                <a:latin typeface="Comic Sans MS" pitchFamily="66" charset="0"/>
              </a:rPr>
              <a:t>Similar images of</a:t>
            </a:r>
          </a:p>
          <a:p>
            <a:pPr>
              <a:defRPr/>
            </a:pPr>
            <a:r>
              <a:rPr lang="en-US" sz="2000" dirty="0">
                <a:solidFill>
                  <a:schemeClr val="accent4">
                    <a:lumMod val="75000"/>
                    <a:lumOff val="25000"/>
                  </a:schemeClr>
                </a:solidFill>
                <a:latin typeface="Comic Sans MS" pitchFamily="66" charset="0"/>
              </a:rPr>
              <a:t>known diagnosis</a:t>
            </a:r>
          </a:p>
        </p:txBody>
      </p:sp>
      <p:cxnSp>
        <p:nvCxnSpPr>
          <p:cNvPr id="41993" name="Straight Arrow Connector 14">
            <a:extLst>
              <a:ext uri="{FF2B5EF4-FFF2-40B4-BE49-F238E27FC236}">
                <a16:creationId xmlns:a16="http://schemas.microsoft.com/office/drawing/2014/main" id="{68719657-113E-41CB-ADD8-83C6F6D2F959}"/>
              </a:ext>
            </a:extLst>
          </p:cNvPr>
          <p:cNvCxnSpPr>
            <a:cxnSpLocks noChangeShapeType="1"/>
          </p:cNvCxnSpPr>
          <p:nvPr/>
        </p:nvCxnSpPr>
        <p:spPr bwMode="auto">
          <a:xfrm rot="10800000" flipV="1">
            <a:off x="5616575" y="5562600"/>
            <a:ext cx="381000" cy="228600"/>
          </a:xfrm>
          <a:prstGeom prst="straightConnector1">
            <a:avLst/>
          </a:prstGeom>
          <a:noFill/>
          <a:ln w="28575" algn="ctr">
            <a:solidFill>
              <a:srgbClr val="4071A2"/>
            </a:solidFill>
            <a:round/>
            <a:headEnd/>
            <a:tailEnd type="arrow" w="med" len="med"/>
          </a:ln>
          <a:extLst>
            <a:ext uri="{909E8E84-426E-40DD-AFC4-6F175D3DCCD1}">
              <a14:hiddenFill xmlns:a14="http://schemas.microsoft.com/office/drawing/2010/main">
                <a:noFill/>
              </a14:hiddenFill>
            </a:ext>
          </a:extLst>
        </p:spPr>
      </p:cxnSp>
      <p:sp>
        <p:nvSpPr>
          <p:cNvPr id="40970" name="TextBox 15">
            <a:extLst>
              <a:ext uri="{FF2B5EF4-FFF2-40B4-BE49-F238E27FC236}">
                <a16:creationId xmlns:a16="http://schemas.microsoft.com/office/drawing/2014/main" id="{AAFD421B-40BB-4326-B753-FE2F752D2B68}"/>
              </a:ext>
            </a:extLst>
          </p:cNvPr>
          <p:cNvSpPr txBox="1">
            <a:spLocks noChangeArrowheads="1"/>
          </p:cNvSpPr>
          <p:nvPr/>
        </p:nvSpPr>
        <p:spPr bwMode="auto">
          <a:xfrm>
            <a:off x="5997575" y="4953000"/>
            <a:ext cx="2917825" cy="1016000"/>
          </a:xfrm>
          <a:prstGeom prst="rect">
            <a:avLst/>
          </a:prstGeom>
          <a:noFill/>
          <a:ln w="9525">
            <a:noFill/>
            <a:miter lim="800000"/>
            <a:headEnd/>
            <a:tailEnd/>
          </a:ln>
        </p:spPr>
        <p:txBody>
          <a:bodyPr wrap="none">
            <a:spAutoFit/>
          </a:bodyPr>
          <a:lstStyle/>
          <a:p>
            <a:pPr>
              <a:defRPr/>
            </a:pPr>
            <a:r>
              <a:rPr lang="en-US" sz="2000" dirty="0">
                <a:solidFill>
                  <a:schemeClr val="accent4">
                    <a:lumMod val="75000"/>
                    <a:lumOff val="25000"/>
                  </a:schemeClr>
                </a:solidFill>
                <a:latin typeface="Comic Sans MS" pitchFamily="66" charset="0"/>
              </a:rPr>
              <a:t>Indicates the unknown</a:t>
            </a:r>
          </a:p>
          <a:p>
            <a:pPr>
              <a:defRPr/>
            </a:pPr>
            <a:r>
              <a:rPr lang="en-US" sz="2000" dirty="0">
                <a:solidFill>
                  <a:schemeClr val="accent4">
                    <a:lumMod val="75000"/>
                    <a:lumOff val="25000"/>
                  </a:schemeClr>
                </a:solidFill>
                <a:latin typeface="Comic Sans MS" pitchFamily="66" charset="0"/>
              </a:rPr>
              <a:t>lesion relative to all</a:t>
            </a:r>
          </a:p>
          <a:p>
            <a:pPr>
              <a:defRPr/>
            </a:pPr>
            <a:r>
              <a:rPr lang="en-US" sz="2000" dirty="0">
                <a:solidFill>
                  <a:schemeClr val="accent4">
                    <a:lumMod val="75000"/>
                    <a:lumOff val="25000"/>
                  </a:schemeClr>
                </a:solidFill>
                <a:latin typeface="Comic Sans MS" pitchFamily="66" charset="0"/>
              </a:rPr>
              <a:t>lesions in the database</a:t>
            </a: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8838-4F03-4DF2-845C-E91E68D505BD}"/>
              </a:ext>
            </a:extLst>
          </p:cNvPr>
          <p:cNvSpPr>
            <a:spLocks noGrp="1"/>
          </p:cNvSpPr>
          <p:nvPr>
            <p:ph type="title"/>
          </p:nvPr>
        </p:nvSpPr>
        <p:spPr/>
        <p:txBody>
          <a:bodyPr/>
          <a:lstStyle/>
          <a:p>
            <a:r>
              <a:rPr lang="en-US" sz="3600" dirty="0">
                <a:latin typeface="Comic Sans MS" panose="030F0702030302020204" pitchFamily="66" charset="0"/>
              </a:rPr>
              <a:t>Project: Predicting the Risk of Breast Cancer</a:t>
            </a:r>
          </a:p>
        </p:txBody>
      </p:sp>
      <p:sp>
        <p:nvSpPr>
          <p:cNvPr id="8" name="TextBox 7">
            <a:extLst>
              <a:ext uri="{FF2B5EF4-FFF2-40B4-BE49-F238E27FC236}">
                <a16:creationId xmlns:a16="http://schemas.microsoft.com/office/drawing/2014/main" id="{E5F1EF3D-6CE4-4FFF-B55F-E0C12C805340}"/>
              </a:ext>
            </a:extLst>
          </p:cNvPr>
          <p:cNvSpPr txBox="1"/>
          <p:nvPr/>
        </p:nvSpPr>
        <p:spPr>
          <a:xfrm>
            <a:off x="457200" y="2514600"/>
            <a:ext cx="8153400" cy="2308324"/>
          </a:xfrm>
          <a:prstGeom prst="rect">
            <a:avLst/>
          </a:prstGeom>
          <a:noFill/>
        </p:spPr>
        <p:txBody>
          <a:bodyPr wrap="square" rtlCol="0">
            <a:spAutoFit/>
          </a:bodyPr>
          <a:lstStyle/>
          <a:p>
            <a:r>
              <a:rPr lang="en-US" sz="1800" dirty="0">
                <a:latin typeface="Comic Sans MS" panose="030F0702030302020204" pitchFamily="66" charset="0"/>
              </a:rPr>
              <a:t>Predicting the Risk of Breast Cancer is a</a:t>
            </a:r>
            <a:r>
              <a:rPr lang="en-US" b="1" i="0" dirty="0">
                <a:effectLst/>
                <a:latin typeface="Comic Sans MS" panose="030F0702030302020204" pitchFamily="66" charset="0"/>
              </a:rPr>
              <a:t> </a:t>
            </a:r>
            <a:r>
              <a:rPr lang="en-US" b="0" i="0" dirty="0">
                <a:effectLst/>
                <a:latin typeface="Comic Sans MS" panose="030F0702030302020204" pitchFamily="66" charset="0"/>
              </a:rPr>
              <a:t>tool for estimating </a:t>
            </a:r>
            <a:r>
              <a:rPr lang="en-US" b="1" i="0" dirty="0">
                <a:effectLst/>
                <a:latin typeface="Comic Sans MS" panose="030F0702030302020204" pitchFamily="66" charset="0"/>
              </a:rPr>
              <a:t>the prospect </a:t>
            </a:r>
            <a:r>
              <a:rPr lang="en-US" b="0" i="0" dirty="0">
                <a:effectLst/>
                <a:latin typeface="Comic Sans MS" panose="030F0702030302020204" pitchFamily="66" charset="0"/>
              </a:rPr>
              <a:t>of developing </a:t>
            </a:r>
            <a:r>
              <a:rPr lang="en-US" b="1" i="0" dirty="0">
                <a:effectLst/>
                <a:latin typeface="Comic Sans MS" panose="030F0702030302020204" pitchFamily="66" charset="0"/>
              </a:rPr>
              <a:t>carcinoma </a:t>
            </a:r>
            <a:r>
              <a:rPr lang="en-US" b="0" i="0" dirty="0">
                <a:effectLst/>
                <a:latin typeface="Comic Sans MS" panose="030F0702030302020204" pitchFamily="66" charset="0"/>
              </a:rPr>
              <a:t>. Using this tool, a user can enter some information including age, weight, height, history of </a:t>
            </a:r>
            <a:r>
              <a:rPr lang="en-US" b="1" i="0" dirty="0">
                <a:effectLst/>
                <a:latin typeface="Comic Sans MS" panose="030F0702030302020204" pitchFamily="66" charset="0"/>
              </a:rPr>
              <a:t>carcinoma </a:t>
            </a:r>
            <a:r>
              <a:rPr lang="en-US" b="0" i="0" dirty="0">
                <a:effectLst/>
                <a:latin typeface="Comic Sans MS" panose="030F0702030302020204" pitchFamily="66" charset="0"/>
              </a:rPr>
              <a:t>in 1st degree relative, age of a user at </a:t>
            </a:r>
            <a:r>
              <a:rPr lang="en-US" b="1" i="0" dirty="0">
                <a:effectLst/>
                <a:latin typeface="Comic Sans MS" panose="030F0702030302020204" pitchFamily="66" charset="0"/>
              </a:rPr>
              <a:t>the primary </a:t>
            </a:r>
            <a:r>
              <a:rPr lang="en-US" b="0" i="0" dirty="0">
                <a:effectLst/>
                <a:latin typeface="Comic Sans MS" panose="030F0702030302020204" pitchFamily="66" charset="0"/>
              </a:rPr>
              <a:t>birth or nulliparity, menopausal status, history of previous breast biopsy, and history of using hormone replacement therapy. Then, the app will return </a:t>
            </a:r>
            <a:r>
              <a:rPr lang="en-US" b="1" i="0" dirty="0">
                <a:effectLst/>
                <a:latin typeface="Comic Sans MS" panose="030F0702030302020204" pitchFamily="66" charset="0"/>
              </a:rPr>
              <a:t>the prospect </a:t>
            </a:r>
            <a:r>
              <a:rPr lang="en-US" b="0" i="0" dirty="0">
                <a:effectLst/>
                <a:latin typeface="Comic Sans MS" panose="030F0702030302020204" pitchFamily="66" charset="0"/>
              </a:rPr>
              <a:t>of developing </a:t>
            </a:r>
            <a:r>
              <a:rPr lang="en-US" b="1" i="0" dirty="0">
                <a:effectLst/>
                <a:latin typeface="Comic Sans MS" panose="030F0702030302020204" pitchFamily="66" charset="0"/>
              </a:rPr>
              <a:t>Cancer </a:t>
            </a:r>
            <a:r>
              <a:rPr lang="en-US" b="0" i="0" dirty="0">
                <a:effectLst/>
                <a:latin typeface="Comic Sans MS" panose="030F0702030302020204" pitchFamily="66" charset="0"/>
              </a:rPr>
              <a:t>. Upon returning of the result, the tool also provides additional insights about </a:t>
            </a:r>
            <a:r>
              <a:rPr lang="en-US" b="1" i="0" dirty="0">
                <a:effectLst/>
                <a:latin typeface="Comic Sans MS" panose="030F0702030302020204" pitchFamily="66" charset="0"/>
              </a:rPr>
              <a:t>carcinoma </a:t>
            </a:r>
            <a:r>
              <a:rPr lang="en-US" b="0" i="0" dirty="0">
                <a:effectLst/>
                <a:latin typeface="Comic Sans MS" panose="030F0702030302020204" pitchFamily="66" charset="0"/>
              </a:rPr>
              <a:t>from the dataset.</a:t>
            </a:r>
            <a:endParaRPr lang="en-US" dirty="0">
              <a:latin typeface="Comic Sans MS" panose="030F0702030302020204" pitchFamily="66" charset="0"/>
            </a:endParaRPr>
          </a:p>
        </p:txBody>
      </p:sp>
      <p:pic>
        <p:nvPicPr>
          <p:cNvPr id="10" name="Picture 9">
            <a:extLst>
              <a:ext uri="{FF2B5EF4-FFF2-40B4-BE49-F238E27FC236}">
                <a16:creationId xmlns:a16="http://schemas.microsoft.com/office/drawing/2014/main" id="{79655D94-5C00-4AB9-A8C9-2A56B385E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6949" y="4419600"/>
            <a:ext cx="2308324" cy="2308324"/>
          </a:xfrm>
          <a:prstGeom prst="rect">
            <a:avLst/>
          </a:prstGeom>
        </p:spPr>
      </p:pic>
    </p:spTree>
    <p:extLst>
      <p:ext uri="{BB962C8B-B14F-4D97-AF65-F5344CB8AC3E}">
        <p14:creationId xmlns:p14="http://schemas.microsoft.com/office/powerpoint/2010/main" val="20257585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descr="Large confetti">
            <a:extLst>
              <a:ext uri="{FF2B5EF4-FFF2-40B4-BE49-F238E27FC236}">
                <a16:creationId xmlns:a16="http://schemas.microsoft.com/office/drawing/2014/main" id="{F3BC5A7C-D721-4C01-A079-D69651706E46}"/>
              </a:ext>
            </a:extLst>
          </p:cNvPr>
          <p:cNvSpPr>
            <a:spLocks noGrp="1"/>
          </p:cNvSpPr>
          <p:nvPr>
            <p:ph type="title"/>
          </p:nvPr>
        </p:nvSpPr>
        <p:spPr/>
        <p:txBody>
          <a:bodyPr/>
          <a:lstStyle/>
          <a:p>
            <a:r>
              <a:rPr lang="en-US" altLang="en-US">
                <a:latin typeface="Comic Sans MS" panose="030F0702030302020204" pitchFamily="66" charset="0"/>
              </a:rPr>
              <a:t>Muscles</a:t>
            </a:r>
          </a:p>
        </p:txBody>
      </p:sp>
      <p:sp>
        <p:nvSpPr>
          <p:cNvPr id="7171" name="Slide Number Placeholder 5">
            <a:extLst>
              <a:ext uri="{FF2B5EF4-FFF2-40B4-BE49-F238E27FC236}">
                <a16:creationId xmlns:a16="http://schemas.microsoft.com/office/drawing/2014/main" id="{39F21078-EB6F-422D-99B7-2DFC314F5E92}"/>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F38944DD-7A32-4C6D-A206-2D45B6DC473F}" type="slidenum">
              <a:rPr lang="en-US" altLang="en-US" sz="1400">
                <a:solidFill>
                  <a:schemeClr val="bg1"/>
                </a:solidFill>
              </a:rPr>
              <a:pPr eaLnBrk="1" hangingPunct="1"/>
              <a:t>4</a:t>
            </a:fld>
            <a:endParaRPr lang="en-US" altLang="en-US" sz="1400">
              <a:solidFill>
                <a:schemeClr val="bg1"/>
              </a:solidFill>
            </a:endParaRPr>
          </a:p>
        </p:txBody>
      </p:sp>
      <p:pic>
        <p:nvPicPr>
          <p:cNvPr id="7172" name="Picture 13" descr="Anatomy of the female breast, side view">
            <a:extLst>
              <a:ext uri="{FF2B5EF4-FFF2-40B4-BE49-F238E27FC236}">
                <a16:creationId xmlns:a16="http://schemas.microsoft.com/office/drawing/2014/main" id="{0951C0F8-84BD-4586-A9FE-18C55BA92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168525"/>
            <a:ext cx="2517775"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ular Callout 1">
            <a:extLst>
              <a:ext uri="{FF2B5EF4-FFF2-40B4-BE49-F238E27FC236}">
                <a16:creationId xmlns:a16="http://schemas.microsoft.com/office/drawing/2014/main" id="{7A52B3BB-08C6-4165-B52E-7524A085191F}"/>
              </a:ext>
            </a:extLst>
          </p:cNvPr>
          <p:cNvSpPr/>
          <p:nvPr/>
        </p:nvSpPr>
        <p:spPr bwMode="auto">
          <a:xfrm>
            <a:off x="6477000" y="4530725"/>
            <a:ext cx="1828800" cy="1371600"/>
          </a:xfrm>
          <a:prstGeom prst="wedgeRoundRectCallout">
            <a:avLst>
              <a:gd name="adj1" fmla="val -121470"/>
              <a:gd name="adj2" fmla="val 3137"/>
              <a:gd name="adj3" fmla="val 16667"/>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dirty="0">
                <a:latin typeface="Calibri" pitchFamily="34" charset="0"/>
                <a:cs typeface="Calibri" pitchFamily="34" charset="0"/>
              </a:rPr>
              <a:t>Breast has</a:t>
            </a:r>
          </a:p>
          <a:p>
            <a:pPr algn="ctr">
              <a:defRPr/>
            </a:pPr>
            <a:r>
              <a:rPr lang="en-US" dirty="0">
                <a:latin typeface="Calibri" pitchFamily="34" charset="0"/>
                <a:cs typeface="Calibri" pitchFamily="34" charset="0"/>
              </a:rPr>
              <a:t>no </a:t>
            </a:r>
          </a:p>
          <a:p>
            <a:pPr algn="ctr">
              <a:defRPr/>
            </a:pPr>
            <a:r>
              <a:rPr lang="en-US" dirty="0">
                <a:latin typeface="Calibri" pitchFamily="34" charset="0"/>
                <a:cs typeface="Calibri" pitchFamily="34" charset="0"/>
              </a:rPr>
              <a:t>muscle tissue</a:t>
            </a:r>
          </a:p>
        </p:txBody>
      </p:sp>
      <p:sp>
        <p:nvSpPr>
          <p:cNvPr id="7" name="Rounded Rectangular Callout 6">
            <a:extLst>
              <a:ext uri="{FF2B5EF4-FFF2-40B4-BE49-F238E27FC236}">
                <a16:creationId xmlns:a16="http://schemas.microsoft.com/office/drawing/2014/main" id="{80CD5E6C-4D1C-4ADA-8F5E-E188A14274DF}"/>
              </a:ext>
            </a:extLst>
          </p:cNvPr>
          <p:cNvSpPr/>
          <p:nvPr/>
        </p:nvSpPr>
        <p:spPr bwMode="auto">
          <a:xfrm>
            <a:off x="609600" y="3159125"/>
            <a:ext cx="2362200" cy="2209800"/>
          </a:xfrm>
          <a:prstGeom prst="wedgeRoundRectCallout">
            <a:avLst>
              <a:gd name="adj1" fmla="val 96148"/>
              <a:gd name="adj2" fmla="val 10299"/>
              <a:gd name="adj3" fmla="val 16667"/>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dirty="0">
                <a:latin typeface="Calibri" pitchFamily="34" charset="0"/>
                <a:cs typeface="Calibri" pitchFamily="34" charset="0"/>
              </a:rPr>
              <a:t>Muscles</a:t>
            </a:r>
          </a:p>
          <a:p>
            <a:pPr algn="ctr">
              <a:defRPr/>
            </a:pPr>
            <a:r>
              <a:rPr lang="en-US" dirty="0">
                <a:latin typeface="Calibri" pitchFamily="34" charset="0"/>
                <a:cs typeface="Calibri" pitchFamily="34" charset="0"/>
              </a:rPr>
              <a:t>underneath </a:t>
            </a:r>
          </a:p>
          <a:p>
            <a:pPr algn="ctr">
              <a:defRPr/>
            </a:pPr>
            <a:r>
              <a:rPr lang="en-US" dirty="0">
                <a:latin typeface="Calibri" pitchFamily="34" charset="0"/>
                <a:cs typeface="Calibri" pitchFamily="34" charset="0"/>
              </a:rPr>
              <a:t>the breasts </a:t>
            </a:r>
          </a:p>
          <a:p>
            <a:pPr algn="ctr">
              <a:defRPr/>
            </a:pPr>
            <a:r>
              <a:rPr lang="en-US" dirty="0">
                <a:latin typeface="Calibri" pitchFamily="34" charset="0"/>
                <a:cs typeface="Calibri" pitchFamily="34" charset="0"/>
              </a:rPr>
              <a:t>separating them </a:t>
            </a:r>
          </a:p>
          <a:p>
            <a:pPr algn="ctr">
              <a:defRPr/>
            </a:pPr>
            <a:r>
              <a:rPr lang="en-US" dirty="0">
                <a:latin typeface="Calibri" pitchFamily="34" charset="0"/>
                <a:cs typeface="Calibri" pitchFamily="34" charset="0"/>
              </a:rPr>
              <a:t>from the ribs</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descr="Large confetti">
            <a:extLst>
              <a:ext uri="{FF2B5EF4-FFF2-40B4-BE49-F238E27FC236}">
                <a16:creationId xmlns:a16="http://schemas.microsoft.com/office/drawing/2014/main" id="{4AE59213-8F79-40AA-B256-3D6877BA78A5}"/>
              </a:ext>
            </a:extLst>
          </p:cNvPr>
          <p:cNvSpPr>
            <a:spLocks noGrp="1"/>
          </p:cNvSpPr>
          <p:nvPr>
            <p:ph type="title"/>
          </p:nvPr>
        </p:nvSpPr>
        <p:spPr/>
        <p:txBody>
          <a:bodyPr>
            <a:normAutofit fontScale="90000"/>
          </a:bodyPr>
          <a:lstStyle/>
          <a:p>
            <a:r>
              <a:rPr lang="en-US" altLang="en-US" sz="3600">
                <a:latin typeface="Comic Sans MS" panose="030F0702030302020204" pitchFamily="66" charset="0"/>
              </a:rPr>
              <a:t>Database Approach to</a:t>
            </a:r>
            <a:br>
              <a:rPr lang="en-US" altLang="en-US" sz="3600">
                <a:latin typeface="Comic Sans MS" panose="030F0702030302020204" pitchFamily="66" charset="0"/>
              </a:rPr>
            </a:br>
            <a:r>
              <a:rPr lang="en-US" altLang="en-US" sz="3600">
                <a:latin typeface="Comic Sans MS" panose="030F0702030302020204" pitchFamily="66" charset="0"/>
              </a:rPr>
              <a:t>Computer-Aided Diagnosis</a:t>
            </a:r>
          </a:p>
        </p:txBody>
      </p:sp>
      <p:sp>
        <p:nvSpPr>
          <p:cNvPr id="40963" name="Content Placeholder 2">
            <a:extLst>
              <a:ext uri="{FF2B5EF4-FFF2-40B4-BE49-F238E27FC236}">
                <a16:creationId xmlns:a16="http://schemas.microsoft.com/office/drawing/2014/main" id="{7DB8812E-7BB4-4352-83CE-1E3D48B04CBD}"/>
              </a:ext>
            </a:extLst>
          </p:cNvPr>
          <p:cNvSpPr>
            <a:spLocks noGrp="1"/>
          </p:cNvSpPr>
          <p:nvPr>
            <p:ph idx="1"/>
          </p:nvPr>
        </p:nvSpPr>
        <p:spPr>
          <a:xfrm>
            <a:off x="496888" y="3429000"/>
            <a:ext cx="5446712" cy="2209800"/>
          </a:xfrm>
        </p:spPr>
        <p:txBody>
          <a:bodyPr>
            <a:normAutofit fontScale="92500" lnSpcReduction="20000"/>
          </a:bodyPr>
          <a:lstStyle/>
          <a:p>
            <a:pPr>
              <a:spcAft>
                <a:spcPts val="600"/>
              </a:spcAft>
            </a:pPr>
            <a:r>
              <a:rPr lang="en-US" altLang="en-US" sz="2400" dirty="0">
                <a:latin typeface="Comic Sans MS" panose="030F0702030302020204" pitchFamily="66" charset="0"/>
              </a:rPr>
              <a:t>The database consists of a large number of images with verified pathology results</a:t>
            </a:r>
          </a:p>
          <a:p>
            <a:pPr>
              <a:spcAft>
                <a:spcPts val="600"/>
              </a:spcAft>
            </a:pPr>
            <a:r>
              <a:rPr lang="en-US" altLang="en-US" sz="2400" dirty="0">
                <a:latin typeface="Comic Sans MS" panose="030F0702030302020204" pitchFamily="66" charset="0"/>
              </a:rPr>
              <a:t>Diagnosis is done by submitting the suspected mass region as a query to retrieve similar cases from the database  </a:t>
            </a:r>
          </a:p>
        </p:txBody>
      </p:sp>
      <p:sp>
        <p:nvSpPr>
          <p:cNvPr id="40964" name="Slide Number Placeholder 5">
            <a:extLst>
              <a:ext uri="{FF2B5EF4-FFF2-40B4-BE49-F238E27FC236}">
                <a16:creationId xmlns:a16="http://schemas.microsoft.com/office/drawing/2014/main" id="{24780D3D-3A1C-4C8C-B4CF-95AEA8315D7A}"/>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44E7D84C-8050-4DA3-A407-05E514F681A2}" type="slidenum">
              <a:rPr lang="en-US" altLang="en-US" sz="1400">
                <a:solidFill>
                  <a:schemeClr val="bg1"/>
                </a:solidFill>
              </a:rPr>
              <a:pPr eaLnBrk="1" hangingPunct="1"/>
              <a:t>40</a:t>
            </a:fld>
            <a:endParaRPr lang="en-US" altLang="en-US" sz="1400">
              <a:solidFill>
                <a:schemeClr val="bg1"/>
              </a:solidFill>
            </a:endParaRPr>
          </a:p>
        </p:txBody>
      </p:sp>
      <p:pic>
        <p:nvPicPr>
          <p:cNvPr id="40965" name="Picture 6">
            <a:extLst>
              <a:ext uri="{FF2B5EF4-FFF2-40B4-BE49-F238E27FC236}">
                <a16:creationId xmlns:a16="http://schemas.microsoft.com/office/drawing/2014/main" id="{C63E52DE-77EA-4F0F-B8A7-CF03BAD54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810000"/>
            <a:ext cx="2862263"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72A391ED-13DF-49BF-AF7B-0CA48C1CA97C}"/>
              </a:ext>
            </a:extLst>
          </p:cNvPr>
          <p:cNvSpPr txBox="1">
            <a:spLocks/>
          </p:cNvSpPr>
          <p:nvPr/>
        </p:nvSpPr>
        <p:spPr bwMode="auto">
          <a:xfrm>
            <a:off x="549564" y="2353106"/>
            <a:ext cx="7924800" cy="1673225"/>
          </a:xfrm>
          <a:prstGeom prst="rect">
            <a:avLst/>
          </a:prstGeom>
          <a:noFill/>
          <a:ln w="9525">
            <a:noFill/>
            <a:miter lim="800000"/>
            <a:headEnd/>
            <a:tailEnd/>
          </a:ln>
        </p:spPr>
        <p:txBody>
          <a:bodyPr/>
          <a:lstStyle/>
          <a:p>
            <a:pPr marL="342900" indent="-342900" eaLnBrk="0" hangingPunct="0">
              <a:spcBef>
                <a:spcPct val="20000"/>
              </a:spcBef>
              <a:spcAft>
                <a:spcPts val="600"/>
              </a:spcAft>
              <a:buSzPct val="85000"/>
              <a:buFontTx/>
              <a:buBlip>
                <a:blip r:embed="rId4"/>
              </a:buBlip>
              <a:defRPr/>
            </a:pPr>
            <a:r>
              <a:rPr lang="en-US" kern="0" dirty="0">
                <a:latin typeface="Comic Sans MS" pitchFamily="66" charset="0"/>
                <a:cs typeface="+mn-cs"/>
              </a:rPr>
              <a:t>Content-based image retrieval techniques can provide radiologists “visual aids” to increase confidence in their diagnosis</a:t>
            </a: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F549-DCAE-4086-89D4-1F793148D6B1}"/>
              </a:ext>
            </a:extLst>
          </p:cNvPr>
          <p:cNvSpPr>
            <a:spLocks noGrp="1"/>
          </p:cNvSpPr>
          <p:nvPr>
            <p:ph type="title"/>
          </p:nvPr>
        </p:nvSpPr>
        <p:spPr/>
        <p:txBody>
          <a:bodyPr/>
          <a:lstStyle/>
          <a:p>
            <a:r>
              <a:rPr lang="en-US" sz="3200" dirty="0">
                <a:latin typeface="Comic Sans MS" panose="030F0702030302020204" pitchFamily="66" charset="0"/>
              </a:rPr>
              <a:t>Data Analysis</a:t>
            </a:r>
          </a:p>
        </p:txBody>
      </p:sp>
      <p:sp>
        <p:nvSpPr>
          <p:cNvPr id="7" name="TextBox 6">
            <a:extLst>
              <a:ext uri="{FF2B5EF4-FFF2-40B4-BE49-F238E27FC236}">
                <a16:creationId xmlns:a16="http://schemas.microsoft.com/office/drawing/2014/main" id="{68AFF1AA-C5C2-4AE9-A04D-10819B7DD747}"/>
              </a:ext>
            </a:extLst>
          </p:cNvPr>
          <p:cNvSpPr txBox="1"/>
          <p:nvPr/>
        </p:nvSpPr>
        <p:spPr>
          <a:xfrm>
            <a:off x="442797" y="2209800"/>
            <a:ext cx="8167803" cy="1477328"/>
          </a:xfrm>
          <a:prstGeom prst="rect">
            <a:avLst/>
          </a:prstGeom>
          <a:noFill/>
        </p:spPr>
        <p:txBody>
          <a:bodyPr wrap="square" rtlCol="0">
            <a:spAutoFit/>
          </a:bodyPr>
          <a:lstStyle/>
          <a:p>
            <a:r>
              <a:rPr lang="en-US" dirty="0">
                <a:latin typeface="Comic Sans MS" panose="030F0702030302020204" pitchFamily="66" charset="0"/>
              </a:rPr>
              <a:t>The information was gathered from the website of the Breast Cancer Surveillance Consortium (BCSC). A random forest model was trained as a classifier after data wrangling and feature engineering measures. Precision and recall were used to fine-tune and evaluate results. In order to build the project HTML, CSS, Python, Flask &amp; D3.js were used.</a:t>
            </a:r>
          </a:p>
        </p:txBody>
      </p:sp>
      <p:pic>
        <p:nvPicPr>
          <p:cNvPr id="9" name="Picture 8">
            <a:extLst>
              <a:ext uri="{FF2B5EF4-FFF2-40B4-BE49-F238E27FC236}">
                <a16:creationId xmlns:a16="http://schemas.microsoft.com/office/drawing/2014/main" id="{716C5AED-52D3-4871-830B-755AB0CAB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407" y="3733800"/>
            <a:ext cx="6777182" cy="3045466"/>
          </a:xfrm>
          <a:prstGeom prst="rect">
            <a:avLst/>
          </a:prstGeom>
        </p:spPr>
      </p:pic>
    </p:spTree>
    <p:extLst>
      <p:ext uri="{BB962C8B-B14F-4D97-AF65-F5344CB8AC3E}">
        <p14:creationId xmlns:p14="http://schemas.microsoft.com/office/powerpoint/2010/main" val="216861583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F271-E7F7-458C-A989-ADD91456702F}"/>
              </a:ext>
            </a:extLst>
          </p:cNvPr>
          <p:cNvSpPr>
            <a:spLocks noGrp="1"/>
          </p:cNvSpPr>
          <p:nvPr>
            <p:ph type="title"/>
          </p:nvPr>
        </p:nvSpPr>
        <p:spPr/>
        <p:txBody>
          <a:bodyPr/>
          <a:lstStyle/>
          <a:p>
            <a:r>
              <a:rPr lang="en-US" dirty="0"/>
              <a:t>The Future of our Project</a:t>
            </a:r>
          </a:p>
        </p:txBody>
      </p:sp>
      <p:sp>
        <p:nvSpPr>
          <p:cNvPr id="7" name="TextBox 6">
            <a:extLst>
              <a:ext uri="{FF2B5EF4-FFF2-40B4-BE49-F238E27FC236}">
                <a16:creationId xmlns:a16="http://schemas.microsoft.com/office/drawing/2014/main" id="{B131848C-0A24-48F1-9210-47D436B79947}"/>
              </a:ext>
            </a:extLst>
          </p:cNvPr>
          <p:cNvSpPr txBox="1"/>
          <p:nvPr/>
        </p:nvSpPr>
        <p:spPr>
          <a:xfrm>
            <a:off x="519296" y="2286000"/>
            <a:ext cx="8396104"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omic Sans MS" panose="030F0702030302020204" pitchFamily="66" charset="0"/>
              </a:rPr>
              <a:t>Class 1: In the class 1 Stage of our project we are working on an average PRABC Tool. (Code Innovation Series - Gurunanak Institute Of Technology 2021)</a:t>
            </a:r>
          </a:p>
          <a:p>
            <a:endParaRPr lang="en-US" sz="1600" dirty="0">
              <a:latin typeface="Comic Sans MS" panose="030F0702030302020204" pitchFamily="66" charset="0"/>
            </a:endParaRPr>
          </a:p>
          <a:p>
            <a:pPr marL="285750" indent="-285750">
              <a:buFont typeface="Arial" panose="020B0604020202020204" pitchFamily="34" charset="0"/>
              <a:buChar char="•"/>
            </a:pPr>
            <a:r>
              <a:rPr lang="en-US" sz="1600" dirty="0">
                <a:latin typeface="Comic Sans MS" panose="030F0702030302020204" pitchFamily="66" charset="0"/>
              </a:rPr>
              <a:t>Class 2: In the class 2 Stage of our project we will be working on DHE: Daily Human Evaluation for both Equivocal and Negative. A community based network monitoring.</a:t>
            </a:r>
          </a:p>
          <a:p>
            <a:endParaRPr lang="en-US" sz="1600" dirty="0">
              <a:latin typeface="Comic Sans MS" panose="030F0702030302020204" pitchFamily="66" charset="0"/>
            </a:endParaRPr>
          </a:p>
          <a:p>
            <a:pPr marL="285750" indent="-285750">
              <a:buFont typeface="Arial" panose="020B0604020202020204" pitchFamily="34" charset="0"/>
              <a:buChar char="•"/>
            </a:pPr>
            <a:r>
              <a:rPr lang="en-US" sz="1600" dirty="0">
                <a:latin typeface="Comic Sans MS" panose="030F0702030302020204" pitchFamily="66" charset="0"/>
              </a:rPr>
              <a:t>Class 3: We want to expand our work in terms of Machine Science where we will want to involve our Data Hand’s in Hospitals.</a:t>
            </a:r>
          </a:p>
          <a:p>
            <a:endParaRPr lang="en-US" sz="1600" dirty="0">
              <a:latin typeface="Comic Sans MS" panose="030F0702030302020204" pitchFamily="66" charset="0"/>
            </a:endParaRPr>
          </a:p>
          <a:p>
            <a:pPr marL="285750" indent="-285750">
              <a:buFont typeface="Arial" panose="020B0604020202020204" pitchFamily="34" charset="0"/>
              <a:buChar char="•"/>
            </a:pPr>
            <a:r>
              <a:rPr lang="en-US" sz="1600" dirty="0">
                <a:latin typeface="Comic Sans MS" panose="030F0702030302020204" pitchFamily="66" charset="0"/>
              </a:rPr>
              <a:t>Class 4: Project C4Carcinomia at this point we will be involving higher degree Processing for greater understanding and completely obliteration of Carcinoma.</a:t>
            </a:r>
          </a:p>
          <a:p>
            <a:endParaRPr lang="en-US" sz="1600" dirty="0">
              <a:latin typeface="Comic Sans MS" panose="030F0702030302020204" pitchFamily="66" charset="0"/>
            </a:endParaRPr>
          </a:p>
          <a:p>
            <a:r>
              <a:rPr lang="en-US" sz="1600" dirty="0">
                <a:latin typeface="Comic Sans MS" panose="030F0702030302020204" pitchFamily="66" charset="0"/>
              </a:rPr>
              <a:t>At the end in order for achieving. What seems to be an impossible dream. For this project we had to read several research articles. And we won’t stop until we achieve it.</a:t>
            </a:r>
          </a:p>
        </p:txBody>
      </p:sp>
    </p:spTree>
    <p:extLst>
      <p:ext uri="{BB962C8B-B14F-4D97-AF65-F5344CB8AC3E}">
        <p14:creationId xmlns:p14="http://schemas.microsoft.com/office/powerpoint/2010/main" val="152172923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75A7FA-AE69-4871-8FE9-45523F58476F}"/>
              </a:ext>
            </a:extLst>
          </p:cNvPr>
          <p:cNvPicPr>
            <a:picLocks noChangeAspect="1"/>
          </p:cNvPicPr>
          <p:nvPr/>
        </p:nvPicPr>
        <p:blipFill rotWithShape="1">
          <a:blip r:embed="rId3">
            <a:extLst>
              <a:ext uri="{28A0092B-C50C-407E-A947-70E740481C1C}">
                <a14:useLocalDpi xmlns:a14="http://schemas.microsoft.com/office/drawing/2010/main" val="0"/>
              </a:ext>
            </a:extLst>
          </a:blip>
          <a:srcRect r="24753"/>
          <a:stretch/>
        </p:blipFill>
        <p:spPr>
          <a:xfrm>
            <a:off x="6927" y="0"/>
            <a:ext cx="9146309" cy="6858000"/>
          </a:xfrm>
          <a:prstGeom prst="rect">
            <a:avLst/>
          </a:prstGeom>
        </p:spPr>
      </p:pic>
      <p:pic>
        <p:nvPicPr>
          <p:cNvPr id="10" name="Picture 9">
            <a:hlinkClick r:id="rId4"/>
            <a:extLst>
              <a:ext uri="{FF2B5EF4-FFF2-40B4-BE49-F238E27FC236}">
                <a16:creationId xmlns:a16="http://schemas.microsoft.com/office/drawing/2014/main" id="{E38A7D2B-345C-438B-B445-E0FE96B4F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316" y="5791200"/>
            <a:ext cx="840509" cy="840509"/>
          </a:xfrm>
          <a:prstGeom prst="rect">
            <a:avLst/>
          </a:prstGeom>
        </p:spPr>
      </p:pic>
      <p:pic>
        <p:nvPicPr>
          <p:cNvPr id="12" name="Graphic 11">
            <a:hlinkClick r:id="rId6"/>
            <a:extLst>
              <a:ext uri="{FF2B5EF4-FFF2-40B4-BE49-F238E27FC236}">
                <a16:creationId xmlns:a16="http://schemas.microsoft.com/office/drawing/2014/main" id="{D799DE0C-775E-4D92-84F4-D060AD208E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73075" y="5791200"/>
            <a:ext cx="840509" cy="840509"/>
          </a:xfrm>
          <a:prstGeom prst="rect">
            <a:avLst/>
          </a:prstGeom>
        </p:spPr>
      </p:pic>
      <p:pic>
        <p:nvPicPr>
          <p:cNvPr id="14" name="Picture 13">
            <a:hlinkClick r:id="rId9"/>
            <a:extLst>
              <a:ext uri="{FF2B5EF4-FFF2-40B4-BE49-F238E27FC236}">
                <a16:creationId xmlns:a16="http://schemas.microsoft.com/office/drawing/2014/main" id="{6E8C1791-B65C-48DC-BC3F-BE95F8A471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33600" y="5825836"/>
            <a:ext cx="640630" cy="762000"/>
          </a:xfrm>
          <a:prstGeom prst="rect">
            <a:avLst/>
          </a:prstGeom>
        </p:spPr>
      </p:pic>
    </p:spTree>
    <p:extLst>
      <p:ext uri="{BB962C8B-B14F-4D97-AF65-F5344CB8AC3E}">
        <p14:creationId xmlns:p14="http://schemas.microsoft.com/office/powerpoint/2010/main" val="173835439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1D1F6C-F708-4D63-ADA9-739A41DD5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370" y="188537"/>
            <a:ext cx="292230" cy="292230"/>
          </a:xfrm>
          <a:prstGeom prst="rect">
            <a:avLst/>
          </a:prstGeom>
        </p:spPr>
      </p:pic>
    </p:spTree>
    <p:extLst>
      <p:ext uri="{BB962C8B-B14F-4D97-AF65-F5344CB8AC3E}">
        <p14:creationId xmlns:p14="http://schemas.microsoft.com/office/powerpoint/2010/main" val="3601939812"/>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E2045E-86A1-428E-A0C7-BC1270006EB6}"/>
              </a:ext>
            </a:extLst>
          </p:cNvPr>
          <p:cNvSpPr txBox="1"/>
          <p:nvPr/>
        </p:nvSpPr>
        <p:spPr>
          <a:xfrm>
            <a:off x="3124200" y="304800"/>
            <a:ext cx="3581400" cy="1107996"/>
          </a:xfrm>
          <a:prstGeom prst="rect">
            <a:avLst/>
          </a:prstGeom>
          <a:noFill/>
        </p:spPr>
        <p:txBody>
          <a:bodyPr wrap="square" rtlCol="0">
            <a:spAutoFit/>
          </a:bodyPr>
          <a:lstStyle/>
          <a:p>
            <a:r>
              <a:rPr lang="en-US" sz="6600" dirty="0"/>
              <a:t>THE END</a:t>
            </a:r>
          </a:p>
        </p:txBody>
      </p:sp>
    </p:spTree>
    <p:extLst>
      <p:ext uri="{BB962C8B-B14F-4D97-AF65-F5344CB8AC3E}">
        <p14:creationId xmlns:p14="http://schemas.microsoft.com/office/powerpoint/2010/main" val="29876586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descr="Large confetti">
            <a:extLst>
              <a:ext uri="{FF2B5EF4-FFF2-40B4-BE49-F238E27FC236}">
                <a16:creationId xmlns:a16="http://schemas.microsoft.com/office/drawing/2014/main" id="{F1BB0458-4962-40BA-B23C-EF4A6CE42F49}"/>
              </a:ext>
            </a:extLst>
          </p:cNvPr>
          <p:cNvSpPr>
            <a:spLocks noGrp="1"/>
          </p:cNvSpPr>
          <p:nvPr>
            <p:ph type="title"/>
          </p:nvPr>
        </p:nvSpPr>
        <p:spPr/>
        <p:txBody>
          <a:bodyPr/>
          <a:lstStyle/>
          <a:p>
            <a:r>
              <a:rPr lang="en-US" altLang="en-US">
                <a:latin typeface="Comic Sans MS" panose="030F0702030302020204" pitchFamily="66" charset="0"/>
              </a:rPr>
              <a:t>Female Breast Anatomy</a:t>
            </a:r>
          </a:p>
        </p:txBody>
      </p:sp>
      <p:sp>
        <p:nvSpPr>
          <p:cNvPr id="8195" name="Content Placeholder 2">
            <a:extLst>
              <a:ext uri="{FF2B5EF4-FFF2-40B4-BE49-F238E27FC236}">
                <a16:creationId xmlns:a16="http://schemas.microsoft.com/office/drawing/2014/main" id="{101B7F51-8DA6-4948-9FD0-46CB4C34198F}"/>
              </a:ext>
            </a:extLst>
          </p:cNvPr>
          <p:cNvSpPr>
            <a:spLocks noGrp="1"/>
          </p:cNvSpPr>
          <p:nvPr>
            <p:ph idx="1"/>
          </p:nvPr>
        </p:nvSpPr>
        <p:spPr>
          <a:xfrm>
            <a:off x="4419600" y="1981200"/>
            <a:ext cx="4191000" cy="4267200"/>
          </a:xfrm>
        </p:spPr>
        <p:txBody>
          <a:bodyPr>
            <a:normAutofit lnSpcReduction="10000"/>
          </a:bodyPr>
          <a:lstStyle/>
          <a:p>
            <a:pPr>
              <a:spcAft>
                <a:spcPts val="1200"/>
              </a:spcAft>
            </a:pPr>
            <a:r>
              <a:rPr lang="en-US" altLang="en-US" sz="2800">
                <a:latin typeface="Comic Sans MS" panose="030F0702030302020204" pitchFamily="66" charset="0"/>
              </a:rPr>
              <a:t>Breasts consist mainly of fatty tissue interspersed with connective tissue</a:t>
            </a:r>
          </a:p>
          <a:p>
            <a:r>
              <a:rPr lang="en-US" altLang="en-US" sz="2800">
                <a:latin typeface="Comic Sans MS" panose="030F0702030302020204" pitchFamily="66" charset="0"/>
              </a:rPr>
              <a:t>There are also less conspicuous parts</a:t>
            </a:r>
          </a:p>
          <a:p>
            <a:pPr marL="914400" lvl="1" indent="-339725"/>
            <a:r>
              <a:rPr lang="en-US" altLang="en-US" sz="2400">
                <a:latin typeface="Comic Sans MS" panose="030F0702030302020204" pitchFamily="66" charset="0"/>
              </a:rPr>
              <a:t>lobes</a:t>
            </a:r>
          </a:p>
          <a:p>
            <a:pPr marL="914400" lvl="1" indent="-339725"/>
            <a:r>
              <a:rPr lang="en-US" altLang="en-US" sz="2400">
                <a:latin typeface="Comic Sans MS" panose="030F0702030302020204" pitchFamily="66" charset="0"/>
              </a:rPr>
              <a:t>ducts</a:t>
            </a:r>
          </a:p>
          <a:p>
            <a:pPr marL="914400" lvl="1" indent="-339725"/>
            <a:r>
              <a:rPr lang="en-US" altLang="en-US" sz="2400">
                <a:latin typeface="Comic Sans MS" panose="030F0702030302020204" pitchFamily="66" charset="0"/>
              </a:rPr>
              <a:t>lymph nodes</a:t>
            </a:r>
          </a:p>
        </p:txBody>
      </p:sp>
      <p:sp>
        <p:nvSpPr>
          <p:cNvPr id="8196" name="Slide Number Placeholder 5">
            <a:extLst>
              <a:ext uri="{FF2B5EF4-FFF2-40B4-BE49-F238E27FC236}">
                <a16:creationId xmlns:a16="http://schemas.microsoft.com/office/drawing/2014/main" id="{0A5BBF55-54F9-4343-8543-124B51A15B41}"/>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094F1B2-2339-48A3-82B9-EE257F20FEC3}" type="slidenum">
              <a:rPr lang="en-US" altLang="en-US" sz="1400">
                <a:solidFill>
                  <a:schemeClr val="bg1"/>
                </a:solidFill>
              </a:rPr>
              <a:pPr eaLnBrk="1" hangingPunct="1"/>
              <a:t>5</a:t>
            </a:fld>
            <a:endParaRPr lang="en-US" altLang="en-US" sz="1400">
              <a:solidFill>
                <a:schemeClr val="bg1"/>
              </a:solidFill>
            </a:endParaRPr>
          </a:p>
        </p:txBody>
      </p:sp>
      <p:pic>
        <p:nvPicPr>
          <p:cNvPr id="8197" name="Picture 9">
            <a:extLst>
              <a:ext uri="{FF2B5EF4-FFF2-40B4-BE49-F238E27FC236}">
                <a16:creationId xmlns:a16="http://schemas.microsoft.com/office/drawing/2014/main" id="{16E68CD7-FFBB-4882-98DC-A515DB17A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8" y="2495550"/>
            <a:ext cx="3573462"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descr="Large confetti">
            <a:extLst>
              <a:ext uri="{FF2B5EF4-FFF2-40B4-BE49-F238E27FC236}">
                <a16:creationId xmlns:a16="http://schemas.microsoft.com/office/drawing/2014/main" id="{D22D15A1-2A7F-410A-B13B-D806FE7A4B8B}"/>
              </a:ext>
            </a:extLst>
          </p:cNvPr>
          <p:cNvSpPr>
            <a:spLocks noGrp="1"/>
          </p:cNvSpPr>
          <p:nvPr>
            <p:ph type="title"/>
          </p:nvPr>
        </p:nvSpPr>
        <p:spPr/>
        <p:txBody>
          <a:bodyPr/>
          <a:lstStyle/>
          <a:p>
            <a:r>
              <a:rPr lang="en-US" altLang="en-US">
                <a:latin typeface="Comic Sans MS" panose="030F0702030302020204" pitchFamily="66" charset="0"/>
              </a:rPr>
              <a:t>Breast Gland</a:t>
            </a:r>
          </a:p>
        </p:txBody>
      </p:sp>
      <p:sp>
        <p:nvSpPr>
          <p:cNvPr id="9220" name="Content Placeholder 2">
            <a:extLst>
              <a:ext uri="{FF2B5EF4-FFF2-40B4-BE49-F238E27FC236}">
                <a16:creationId xmlns:a16="http://schemas.microsoft.com/office/drawing/2014/main" id="{B8EE757C-9ED4-40F0-BDF0-8DA3D13A956E}"/>
              </a:ext>
            </a:extLst>
          </p:cNvPr>
          <p:cNvSpPr>
            <a:spLocks noGrp="1"/>
          </p:cNvSpPr>
          <p:nvPr>
            <p:ph idx="1"/>
          </p:nvPr>
        </p:nvSpPr>
        <p:spPr>
          <a:xfrm>
            <a:off x="4648200" y="2046288"/>
            <a:ext cx="4343400" cy="4267200"/>
          </a:xfrm>
        </p:spPr>
        <p:txBody>
          <a:bodyPr>
            <a:normAutofit/>
          </a:bodyPr>
          <a:lstStyle/>
          <a:p>
            <a:pPr>
              <a:spcAft>
                <a:spcPts val="1800"/>
              </a:spcAft>
            </a:pPr>
            <a:r>
              <a:rPr lang="en-US" altLang="en-US" sz="2400">
                <a:latin typeface="Comic Sans MS" panose="030F0702030302020204" pitchFamily="66" charset="0"/>
              </a:rPr>
              <a:t>Each breast has 15 to 20 sections (</a:t>
            </a:r>
            <a:r>
              <a:rPr lang="en-US" altLang="en-US" sz="2400">
                <a:solidFill>
                  <a:srgbClr val="4071A2"/>
                </a:solidFill>
                <a:latin typeface="Comic Sans MS" panose="030F0702030302020204" pitchFamily="66" charset="0"/>
              </a:rPr>
              <a:t>lobes</a:t>
            </a:r>
            <a:r>
              <a:rPr lang="en-US" altLang="en-US" sz="2400">
                <a:latin typeface="Comic Sans MS" panose="030F0702030302020204" pitchFamily="66" charset="0"/>
              </a:rPr>
              <a:t>) arranged like the petals of daisy</a:t>
            </a:r>
          </a:p>
          <a:p>
            <a:pPr>
              <a:spcAft>
                <a:spcPts val="800"/>
              </a:spcAft>
            </a:pPr>
            <a:r>
              <a:rPr lang="en-US" altLang="en-US" sz="2400">
                <a:latin typeface="Comic Sans MS" panose="030F0702030302020204" pitchFamily="66" charset="0"/>
              </a:rPr>
              <a:t>Inside each lobe are many smaller structures called </a:t>
            </a:r>
            <a:r>
              <a:rPr lang="en-US" altLang="en-US" sz="2400">
                <a:solidFill>
                  <a:srgbClr val="4071A2"/>
                </a:solidFill>
                <a:latin typeface="Comic Sans MS" panose="030F0702030302020204" pitchFamily="66" charset="0"/>
              </a:rPr>
              <a:t>lobules</a:t>
            </a:r>
            <a:endParaRPr lang="en-US" altLang="en-US" sz="2400">
              <a:latin typeface="Comic Sans MS" panose="030F0702030302020204" pitchFamily="66" charset="0"/>
            </a:endParaRPr>
          </a:p>
          <a:p>
            <a:pPr>
              <a:spcAft>
                <a:spcPts val="800"/>
              </a:spcAft>
            </a:pPr>
            <a:r>
              <a:rPr lang="en-US" altLang="en-US" sz="2400">
                <a:latin typeface="Comic Sans MS" panose="030F0702030302020204" pitchFamily="66" charset="0"/>
              </a:rPr>
              <a:t>At the end of each lobule are tiny sacs (</a:t>
            </a:r>
            <a:r>
              <a:rPr lang="en-US" altLang="en-US" sz="2400">
                <a:solidFill>
                  <a:srgbClr val="4071A2"/>
                </a:solidFill>
                <a:latin typeface="Comic Sans MS" panose="030F0702030302020204" pitchFamily="66" charset="0"/>
              </a:rPr>
              <a:t>bulbs</a:t>
            </a:r>
            <a:r>
              <a:rPr lang="en-US" altLang="en-US" sz="2400">
                <a:latin typeface="Comic Sans MS" panose="030F0702030302020204" pitchFamily="66" charset="0"/>
              </a:rPr>
              <a:t>) that can produce milk</a:t>
            </a:r>
          </a:p>
        </p:txBody>
      </p:sp>
      <p:sp>
        <p:nvSpPr>
          <p:cNvPr id="9219" name="Slide Number Placeholder 5">
            <a:extLst>
              <a:ext uri="{FF2B5EF4-FFF2-40B4-BE49-F238E27FC236}">
                <a16:creationId xmlns:a16="http://schemas.microsoft.com/office/drawing/2014/main" id="{E82A9E9F-27D5-4BBD-BC32-0368517D6BBA}"/>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D642354-F4D2-4460-97CB-5A31AE255695}" type="slidenum">
              <a:rPr lang="en-US" altLang="en-US" sz="1400">
                <a:solidFill>
                  <a:schemeClr val="bg1"/>
                </a:solidFill>
              </a:rPr>
              <a:pPr eaLnBrk="1" hangingPunct="1"/>
              <a:t>6</a:t>
            </a:fld>
            <a:endParaRPr lang="en-US" altLang="en-US" sz="1400">
              <a:solidFill>
                <a:schemeClr val="bg1"/>
              </a:solidFill>
            </a:endParaRPr>
          </a:p>
        </p:txBody>
      </p:sp>
      <p:pic>
        <p:nvPicPr>
          <p:cNvPr id="9221" name="Picture 9">
            <a:extLst>
              <a:ext uri="{FF2B5EF4-FFF2-40B4-BE49-F238E27FC236}">
                <a16:creationId xmlns:a16="http://schemas.microsoft.com/office/drawing/2014/main" id="{BDF0BEC8-F206-4BEE-92AA-8E6432E0E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410200"/>
            <a:ext cx="77628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8" descr="http://www.cancer.gov/images/cdr/live/CDR415520-750.jpg">
            <a:extLst>
              <a:ext uri="{FF2B5EF4-FFF2-40B4-BE49-F238E27FC236}">
                <a16:creationId xmlns:a16="http://schemas.microsoft.com/office/drawing/2014/main" id="{3DD5C3C2-7E84-4E86-BD23-468C815F3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138363"/>
            <a:ext cx="3733800" cy="288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10">
            <a:extLst>
              <a:ext uri="{FF2B5EF4-FFF2-40B4-BE49-F238E27FC236}">
                <a16:creationId xmlns:a16="http://schemas.microsoft.com/office/drawing/2014/main" id="{CC6E4313-048B-4E7B-9900-B245EF53D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419600"/>
            <a:ext cx="19145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descr="Large confetti">
            <a:extLst>
              <a:ext uri="{FF2B5EF4-FFF2-40B4-BE49-F238E27FC236}">
                <a16:creationId xmlns:a16="http://schemas.microsoft.com/office/drawing/2014/main" id="{D973560D-3249-4339-9E8B-14CDA5AC7205}"/>
              </a:ext>
            </a:extLst>
          </p:cNvPr>
          <p:cNvSpPr>
            <a:spLocks noGrp="1"/>
          </p:cNvSpPr>
          <p:nvPr>
            <p:ph type="title"/>
          </p:nvPr>
        </p:nvSpPr>
        <p:spPr/>
        <p:txBody>
          <a:bodyPr/>
          <a:lstStyle/>
          <a:p>
            <a:r>
              <a:rPr lang="en-US" altLang="en-US">
                <a:latin typeface="Comic Sans MS" panose="030F0702030302020204" pitchFamily="66" charset="0"/>
              </a:rPr>
              <a:t>Ducts</a:t>
            </a:r>
          </a:p>
        </p:txBody>
      </p:sp>
      <p:sp>
        <p:nvSpPr>
          <p:cNvPr id="10243" name="Slide Number Placeholder 5">
            <a:extLst>
              <a:ext uri="{FF2B5EF4-FFF2-40B4-BE49-F238E27FC236}">
                <a16:creationId xmlns:a16="http://schemas.microsoft.com/office/drawing/2014/main" id="{64760C00-74A7-4895-9229-9C9CD1CABAD7}"/>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3468419-212E-4630-A99C-7FD526B80AB0}" type="slidenum">
              <a:rPr lang="en-US" altLang="en-US" sz="1400">
                <a:solidFill>
                  <a:schemeClr val="bg1"/>
                </a:solidFill>
              </a:rPr>
              <a:pPr eaLnBrk="1" hangingPunct="1"/>
              <a:t>7</a:t>
            </a:fld>
            <a:endParaRPr lang="en-US" altLang="en-US" sz="1400">
              <a:solidFill>
                <a:schemeClr val="bg1"/>
              </a:solidFill>
            </a:endParaRPr>
          </a:p>
        </p:txBody>
      </p:sp>
      <p:pic>
        <p:nvPicPr>
          <p:cNvPr id="10244" name="Picture 44">
            <a:extLst>
              <a:ext uri="{FF2B5EF4-FFF2-40B4-BE49-F238E27FC236}">
                <a16:creationId xmlns:a16="http://schemas.microsoft.com/office/drawing/2014/main" id="{F632708E-B3BC-42D6-B582-0E2B4661E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17775"/>
            <a:ext cx="35052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5">
            <a:extLst>
              <a:ext uri="{FF2B5EF4-FFF2-40B4-BE49-F238E27FC236}">
                <a16:creationId xmlns:a16="http://schemas.microsoft.com/office/drawing/2014/main" id="{D47C30EB-3CEB-484C-8DB6-244DF5368129}"/>
              </a:ext>
            </a:extLst>
          </p:cNvPr>
          <p:cNvSpPr txBox="1">
            <a:spLocks noChangeArrowheads="1"/>
          </p:cNvSpPr>
          <p:nvPr/>
        </p:nvSpPr>
        <p:spPr bwMode="auto">
          <a:xfrm>
            <a:off x="4510088" y="5491163"/>
            <a:ext cx="795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1800">
                <a:latin typeface="Calibri" panose="020F0502020204030204" pitchFamily="34" charset="0"/>
                <a:cs typeface="Calibri" panose="020F0502020204030204" pitchFamily="34" charset="0"/>
              </a:rPr>
              <a:t>Areola</a:t>
            </a:r>
          </a:p>
        </p:txBody>
      </p:sp>
      <p:cxnSp>
        <p:nvCxnSpPr>
          <p:cNvPr id="10246" name="Straight Arrow Connector 16">
            <a:extLst>
              <a:ext uri="{FF2B5EF4-FFF2-40B4-BE49-F238E27FC236}">
                <a16:creationId xmlns:a16="http://schemas.microsoft.com/office/drawing/2014/main" id="{F1516761-BE15-49F4-B47E-1709C693C6BF}"/>
              </a:ext>
            </a:extLst>
          </p:cNvPr>
          <p:cNvCxnSpPr>
            <a:cxnSpLocks noChangeShapeType="1"/>
          </p:cNvCxnSpPr>
          <p:nvPr/>
        </p:nvCxnSpPr>
        <p:spPr bwMode="auto">
          <a:xfrm flipH="1" flipV="1">
            <a:off x="4267200" y="4960938"/>
            <a:ext cx="533400" cy="604837"/>
          </a:xfrm>
          <a:prstGeom prst="straightConnector1">
            <a:avLst/>
          </a:prstGeom>
          <a:noFill/>
          <a:ln w="15875" algn="ctr">
            <a:solidFill>
              <a:schemeClr val="tx1"/>
            </a:solidFill>
            <a:round/>
            <a:headEnd/>
            <a:tailEnd type="triangle" w="med" len="lg"/>
          </a:ln>
          <a:extLst>
            <a:ext uri="{909E8E84-426E-40DD-AFC4-6F175D3DCCD1}">
              <a14:hiddenFill xmlns:a14="http://schemas.microsoft.com/office/drawing/2010/main">
                <a:noFill/>
              </a14:hiddenFill>
            </a:ext>
          </a:extLst>
        </p:spPr>
      </p:cxnSp>
      <p:sp>
        <p:nvSpPr>
          <p:cNvPr id="2" name="Rounded Rectangular Callout 1">
            <a:extLst>
              <a:ext uri="{FF2B5EF4-FFF2-40B4-BE49-F238E27FC236}">
                <a16:creationId xmlns:a16="http://schemas.microsoft.com/office/drawing/2014/main" id="{CFFCB2A8-04F2-4071-B5DE-EFAF2B51E9B1}"/>
              </a:ext>
            </a:extLst>
          </p:cNvPr>
          <p:cNvSpPr/>
          <p:nvPr/>
        </p:nvSpPr>
        <p:spPr bwMode="auto">
          <a:xfrm>
            <a:off x="6477000" y="2212426"/>
            <a:ext cx="1981200" cy="1791006"/>
          </a:xfrm>
          <a:prstGeom prst="wedgeRoundRectCallout">
            <a:avLst>
              <a:gd name="adj1" fmla="val -85034"/>
              <a:gd name="adj2" fmla="val 80173"/>
              <a:gd name="adj3" fmla="val 16667"/>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2000" dirty="0">
                <a:solidFill>
                  <a:schemeClr val="tx2"/>
                </a:solidFill>
                <a:latin typeface="Calibri" pitchFamily="34" charset="0"/>
                <a:cs typeface="Calibri" pitchFamily="34" charset="0"/>
              </a:rPr>
              <a:t>Lobes, lobules, </a:t>
            </a:r>
          </a:p>
          <a:p>
            <a:pPr algn="ctr">
              <a:defRPr/>
            </a:pPr>
            <a:r>
              <a:rPr lang="en-US" sz="2000" dirty="0">
                <a:solidFill>
                  <a:schemeClr val="tx2"/>
                </a:solidFill>
                <a:latin typeface="Calibri" pitchFamily="34" charset="0"/>
                <a:cs typeface="Calibri" pitchFamily="34" charset="0"/>
              </a:rPr>
              <a:t>and bulbs are</a:t>
            </a:r>
          </a:p>
          <a:p>
            <a:pPr algn="ctr">
              <a:defRPr/>
            </a:pPr>
            <a:r>
              <a:rPr lang="en-US" sz="2000" dirty="0">
                <a:solidFill>
                  <a:schemeClr val="tx2"/>
                </a:solidFill>
                <a:latin typeface="Calibri" pitchFamily="34" charset="0"/>
                <a:cs typeface="Calibri" pitchFamily="34" charset="0"/>
              </a:rPr>
              <a:t>Linked by a </a:t>
            </a:r>
          </a:p>
          <a:p>
            <a:pPr algn="ctr">
              <a:defRPr/>
            </a:pPr>
            <a:r>
              <a:rPr lang="en-US" sz="2000" dirty="0">
                <a:solidFill>
                  <a:schemeClr val="tx2"/>
                </a:solidFill>
                <a:latin typeface="Calibri" pitchFamily="34" charset="0"/>
                <a:cs typeface="Calibri" pitchFamily="34" charset="0"/>
              </a:rPr>
              <a:t>network of thin</a:t>
            </a:r>
          </a:p>
          <a:p>
            <a:pPr algn="ctr">
              <a:defRPr/>
            </a:pPr>
            <a:r>
              <a:rPr lang="en-US" sz="2000" dirty="0">
                <a:solidFill>
                  <a:schemeClr val="tx2"/>
                </a:solidFill>
                <a:latin typeface="Calibri" pitchFamily="34" charset="0"/>
                <a:cs typeface="Calibri" pitchFamily="34" charset="0"/>
              </a:rPr>
              <a:t>tubes (ducts)</a:t>
            </a:r>
          </a:p>
        </p:txBody>
      </p:sp>
      <p:sp>
        <p:nvSpPr>
          <p:cNvPr id="12" name="Rounded Rectangular Callout 11">
            <a:extLst>
              <a:ext uri="{FF2B5EF4-FFF2-40B4-BE49-F238E27FC236}">
                <a16:creationId xmlns:a16="http://schemas.microsoft.com/office/drawing/2014/main" id="{2624F75C-D5E3-4EF4-9940-7D8BAC2C65D6}"/>
              </a:ext>
            </a:extLst>
          </p:cNvPr>
          <p:cNvSpPr/>
          <p:nvPr/>
        </p:nvSpPr>
        <p:spPr bwMode="auto">
          <a:xfrm>
            <a:off x="762000" y="2209800"/>
            <a:ext cx="1981200" cy="2060025"/>
          </a:xfrm>
          <a:prstGeom prst="wedgeRoundRectCallout">
            <a:avLst>
              <a:gd name="adj1" fmla="val 115861"/>
              <a:gd name="adj2" fmla="val 75055"/>
              <a:gd name="adj3" fmla="val 16667"/>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nchorCtr="1"/>
          <a:lstStyle/>
          <a:p>
            <a:pPr algn="ctr">
              <a:defRPr/>
            </a:pPr>
            <a:r>
              <a:rPr lang="en-US" sz="2000" dirty="0">
                <a:latin typeface="Calibri" pitchFamily="34" charset="0"/>
                <a:cs typeface="Calibri" pitchFamily="34" charset="0"/>
              </a:rPr>
              <a:t>Ducts carry</a:t>
            </a:r>
          </a:p>
          <a:p>
            <a:pPr algn="ctr">
              <a:defRPr/>
            </a:pPr>
            <a:r>
              <a:rPr lang="en-US" sz="2000" dirty="0">
                <a:latin typeface="Calibri" pitchFamily="34" charset="0"/>
                <a:cs typeface="Calibri" pitchFamily="34" charset="0"/>
              </a:rPr>
              <a:t>milk from bulbs</a:t>
            </a:r>
          </a:p>
          <a:p>
            <a:pPr algn="ctr">
              <a:defRPr/>
            </a:pPr>
            <a:r>
              <a:rPr lang="en-US" sz="2000" dirty="0">
                <a:latin typeface="Calibri" pitchFamily="34" charset="0"/>
                <a:cs typeface="Calibri" pitchFamily="34" charset="0"/>
              </a:rPr>
              <a:t>toward dark area</a:t>
            </a:r>
          </a:p>
          <a:p>
            <a:pPr algn="ctr">
              <a:defRPr/>
            </a:pPr>
            <a:r>
              <a:rPr lang="en-US" sz="2000" dirty="0">
                <a:latin typeface="Calibri" pitchFamily="34" charset="0"/>
                <a:cs typeface="Calibri" pitchFamily="34" charset="0"/>
              </a:rPr>
              <a:t>of skin in the</a:t>
            </a:r>
          </a:p>
          <a:p>
            <a:pPr algn="ctr">
              <a:defRPr/>
            </a:pPr>
            <a:r>
              <a:rPr lang="en-US" sz="2000" dirty="0">
                <a:latin typeface="Calibri" pitchFamily="34" charset="0"/>
                <a:cs typeface="Calibri" pitchFamily="34" charset="0"/>
              </a:rPr>
              <a:t>center of the</a:t>
            </a:r>
          </a:p>
          <a:p>
            <a:pPr algn="ctr">
              <a:defRPr/>
            </a:pPr>
            <a:r>
              <a:rPr lang="en-US" sz="2000" dirty="0">
                <a:latin typeface="Calibri" pitchFamily="34" charset="0"/>
                <a:cs typeface="Calibri" pitchFamily="34" charset="0"/>
              </a:rPr>
              <a:t>breast (areola)</a:t>
            </a:r>
          </a:p>
        </p:txBody>
      </p:sp>
      <p:sp>
        <p:nvSpPr>
          <p:cNvPr id="16" name="Rounded Rectangular Callout 15">
            <a:extLst>
              <a:ext uri="{FF2B5EF4-FFF2-40B4-BE49-F238E27FC236}">
                <a16:creationId xmlns:a16="http://schemas.microsoft.com/office/drawing/2014/main" id="{590D5ED1-0CF1-406C-8AC2-932F63B6EDED}"/>
              </a:ext>
            </a:extLst>
          </p:cNvPr>
          <p:cNvSpPr/>
          <p:nvPr/>
        </p:nvSpPr>
        <p:spPr bwMode="auto">
          <a:xfrm>
            <a:off x="730938" y="4879425"/>
            <a:ext cx="2743200" cy="1524001"/>
          </a:xfrm>
          <a:prstGeom prst="wedgeRoundRectCallout">
            <a:avLst>
              <a:gd name="adj1" fmla="val 73087"/>
              <a:gd name="adj2" fmla="val -48208"/>
              <a:gd name="adj3" fmla="val 16667"/>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nchorCtr="1"/>
          <a:lstStyle/>
          <a:p>
            <a:pPr algn="ctr">
              <a:defRPr/>
            </a:pPr>
            <a:r>
              <a:rPr lang="en-US" sz="2000" dirty="0">
                <a:latin typeface="Calibri" pitchFamily="34" charset="0"/>
                <a:cs typeface="Calibri" pitchFamily="34" charset="0"/>
              </a:rPr>
              <a:t>Ducts join together</a:t>
            </a:r>
          </a:p>
          <a:p>
            <a:pPr algn="ctr">
              <a:defRPr/>
            </a:pPr>
            <a:r>
              <a:rPr lang="en-US" sz="2000" dirty="0">
                <a:latin typeface="Calibri" pitchFamily="34" charset="0"/>
                <a:cs typeface="Calibri" pitchFamily="34" charset="0"/>
              </a:rPr>
              <a:t>into larger ducts ending</a:t>
            </a:r>
          </a:p>
          <a:p>
            <a:pPr algn="ctr">
              <a:defRPr/>
            </a:pPr>
            <a:r>
              <a:rPr lang="en-US" sz="2000" dirty="0">
                <a:latin typeface="Calibri" pitchFamily="34" charset="0"/>
                <a:cs typeface="Calibri" pitchFamily="34" charset="0"/>
              </a:rPr>
              <a:t>at the nipple, where</a:t>
            </a:r>
          </a:p>
          <a:p>
            <a:pPr algn="ctr">
              <a:defRPr/>
            </a:pPr>
            <a:r>
              <a:rPr lang="en-US" sz="2000" dirty="0">
                <a:latin typeface="Calibri" pitchFamily="34" charset="0"/>
                <a:cs typeface="Calibri" pitchFamily="34" charset="0"/>
              </a:rPr>
              <a:t>milk is delivered</a:t>
            </a:r>
          </a:p>
        </p:txBody>
      </p:sp>
      <p:sp>
        <p:nvSpPr>
          <p:cNvPr id="6" name="Rectangle 5">
            <a:extLst>
              <a:ext uri="{FF2B5EF4-FFF2-40B4-BE49-F238E27FC236}">
                <a16:creationId xmlns:a16="http://schemas.microsoft.com/office/drawing/2014/main" id="{2CA33F44-813C-4258-8533-D3BA066FCBBB}"/>
              </a:ext>
            </a:extLst>
          </p:cNvPr>
          <p:cNvSpPr/>
          <p:nvPr/>
        </p:nvSpPr>
        <p:spPr>
          <a:xfrm>
            <a:off x="6324600" y="1809340"/>
            <a:ext cx="447558" cy="707886"/>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4000" b="1" spc="50" dirty="0">
                <a:ln w="11430"/>
                <a:solidFill>
                  <a:srgbClr val="FF3300"/>
                </a:solidFill>
                <a:effectLst>
                  <a:outerShdw blurRad="76200" dist="50800" dir="5400000" algn="tl" rotWithShape="0">
                    <a:srgbClr val="000000">
                      <a:alpha val="65000"/>
                    </a:srgbClr>
                  </a:outerShdw>
                </a:effectLst>
              </a:rPr>
              <a:t>1</a:t>
            </a:r>
          </a:p>
        </p:txBody>
      </p:sp>
      <p:sp>
        <p:nvSpPr>
          <p:cNvPr id="18" name="Rectangle 17">
            <a:extLst>
              <a:ext uri="{FF2B5EF4-FFF2-40B4-BE49-F238E27FC236}">
                <a16:creationId xmlns:a16="http://schemas.microsoft.com/office/drawing/2014/main" id="{74D9ABFA-43FD-4805-AAEE-0BEF5A852818}"/>
              </a:ext>
            </a:extLst>
          </p:cNvPr>
          <p:cNvSpPr/>
          <p:nvPr/>
        </p:nvSpPr>
        <p:spPr>
          <a:xfrm>
            <a:off x="2438400" y="1858483"/>
            <a:ext cx="447559" cy="707886"/>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4000" b="1" spc="50" dirty="0">
                <a:ln w="11430"/>
                <a:solidFill>
                  <a:srgbClr val="FF3300"/>
                </a:solidFill>
                <a:effectLst>
                  <a:outerShdw blurRad="76200" dist="50800" dir="5400000" algn="tl" rotWithShape="0">
                    <a:srgbClr val="000000">
                      <a:alpha val="65000"/>
                    </a:srgbClr>
                  </a:outerShdw>
                </a:effectLst>
              </a:rPr>
              <a:t>2</a:t>
            </a:r>
          </a:p>
        </p:txBody>
      </p:sp>
      <p:sp>
        <p:nvSpPr>
          <p:cNvPr id="19" name="Rectangle 18">
            <a:extLst>
              <a:ext uri="{FF2B5EF4-FFF2-40B4-BE49-F238E27FC236}">
                <a16:creationId xmlns:a16="http://schemas.microsoft.com/office/drawing/2014/main" id="{7D0C4423-6B0C-4961-823C-71621AB123A4}"/>
              </a:ext>
            </a:extLst>
          </p:cNvPr>
          <p:cNvSpPr/>
          <p:nvPr/>
        </p:nvSpPr>
        <p:spPr>
          <a:xfrm>
            <a:off x="3200400" y="5943600"/>
            <a:ext cx="447559" cy="707886"/>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4000" b="1" spc="50" dirty="0">
                <a:ln w="11430"/>
                <a:solidFill>
                  <a:srgbClr val="FF3300"/>
                </a:solidFill>
                <a:effectLst>
                  <a:outerShdw blurRad="76200" dist="50800" dir="5400000" algn="tl" rotWithShape="0">
                    <a:srgbClr val="000000">
                      <a:alpha val="65000"/>
                    </a:srgbClr>
                  </a:outerShdw>
                </a:effectLst>
              </a:rPr>
              <a:t>3</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descr="Large confetti">
            <a:extLst>
              <a:ext uri="{FF2B5EF4-FFF2-40B4-BE49-F238E27FC236}">
                <a16:creationId xmlns:a16="http://schemas.microsoft.com/office/drawing/2014/main" id="{848DBD07-7926-4BF5-8EF1-BF1AA0B23185}"/>
              </a:ext>
            </a:extLst>
          </p:cNvPr>
          <p:cNvSpPr>
            <a:spLocks noGrp="1"/>
          </p:cNvSpPr>
          <p:nvPr>
            <p:ph type="title"/>
          </p:nvPr>
        </p:nvSpPr>
        <p:spPr/>
        <p:txBody>
          <a:bodyPr/>
          <a:lstStyle/>
          <a:p>
            <a:r>
              <a:rPr lang="en-US" altLang="en-US">
                <a:latin typeface="Comic Sans MS" panose="030F0702030302020204" pitchFamily="66" charset="0"/>
              </a:rPr>
              <a:t>Blood Vessels</a:t>
            </a:r>
          </a:p>
        </p:txBody>
      </p:sp>
      <p:sp>
        <p:nvSpPr>
          <p:cNvPr id="13316" name="Content Placeholder 2">
            <a:extLst>
              <a:ext uri="{FF2B5EF4-FFF2-40B4-BE49-F238E27FC236}">
                <a16:creationId xmlns:a16="http://schemas.microsoft.com/office/drawing/2014/main" id="{5E9C2AC7-0270-45B2-B2D6-E8A784007469}"/>
              </a:ext>
            </a:extLst>
          </p:cNvPr>
          <p:cNvSpPr>
            <a:spLocks noGrp="1"/>
          </p:cNvSpPr>
          <p:nvPr>
            <p:ph idx="1"/>
          </p:nvPr>
        </p:nvSpPr>
        <p:spPr>
          <a:xfrm>
            <a:off x="533400" y="2133600"/>
            <a:ext cx="5867400" cy="2438400"/>
          </a:xfrm>
        </p:spPr>
        <p:txBody>
          <a:bodyPr/>
          <a:lstStyle/>
          <a:p>
            <a:pPr marL="0" indent="0">
              <a:spcAft>
                <a:spcPts val="600"/>
              </a:spcAft>
              <a:buFontTx/>
              <a:buNone/>
              <a:defRPr/>
            </a:pPr>
            <a:r>
              <a:rPr lang="en-US" dirty="0">
                <a:latin typeface="Comic Sans MS" pitchFamily="66" charset="0"/>
              </a:rPr>
              <a:t>Oxygen, nutrients, and other life-sustaining nourishment are delivered to breast tissue by the blood in the </a:t>
            </a:r>
            <a:r>
              <a:rPr lang="en-US" dirty="0">
                <a:solidFill>
                  <a:srgbClr val="4071A2"/>
                </a:solidFill>
                <a:latin typeface="Comic Sans MS" pitchFamily="66" charset="0"/>
              </a:rPr>
              <a:t>arteries</a:t>
            </a:r>
            <a:r>
              <a:rPr lang="en-US" dirty="0">
                <a:solidFill>
                  <a:schemeClr val="tx2">
                    <a:lumMod val="75000"/>
                  </a:schemeClr>
                </a:solidFill>
                <a:latin typeface="Comic Sans MS" pitchFamily="66" charset="0"/>
              </a:rPr>
              <a:t> </a:t>
            </a:r>
            <a:r>
              <a:rPr lang="en-US" dirty="0">
                <a:latin typeface="Comic Sans MS" pitchFamily="66" charset="0"/>
              </a:rPr>
              <a:t>and </a:t>
            </a:r>
            <a:r>
              <a:rPr lang="en-US" dirty="0">
                <a:solidFill>
                  <a:srgbClr val="4071A2"/>
                </a:solidFill>
                <a:latin typeface="Comic Sans MS" pitchFamily="66" charset="0"/>
              </a:rPr>
              <a:t>capillaries</a:t>
            </a:r>
            <a:r>
              <a:rPr lang="en-US" dirty="0">
                <a:solidFill>
                  <a:schemeClr val="tx2">
                    <a:lumMod val="75000"/>
                  </a:schemeClr>
                </a:solidFill>
                <a:latin typeface="Comic Sans MS" pitchFamily="66" charset="0"/>
              </a:rPr>
              <a:t>.</a:t>
            </a:r>
          </a:p>
        </p:txBody>
      </p:sp>
      <p:sp>
        <p:nvSpPr>
          <p:cNvPr id="11267" name="Slide Number Placeholder 5">
            <a:extLst>
              <a:ext uri="{FF2B5EF4-FFF2-40B4-BE49-F238E27FC236}">
                <a16:creationId xmlns:a16="http://schemas.microsoft.com/office/drawing/2014/main" id="{7EB2E1C8-71CA-4A83-BD4C-F69AA8CB9110}"/>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5E64CD5A-E35A-484D-85F2-4880EE76C12F}" type="slidenum">
              <a:rPr lang="en-US" altLang="en-US" sz="1400">
                <a:solidFill>
                  <a:schemeClr val="bg1"/>
                </a:solidFill>
              </a:rPr>
              <a:pPr eaLnBrk="1" hangingPunct="1"/>
              <a:t>8</a:t>
            </a:fld>
            <a:endParaRPr lang="en-US" altLang="en-US" sz="1400">
              <a:solidFill>
                <a:schemeClr val="bg1"/>
              </a:solidFill>
            </a:endParaRPr>
          </a:p>
        </p:txBody>
      </p:sp>
      <p:pic>
        <p:nvPicPr>
          <p:cNvPr id="11269" name="Picture 7">
            <a:extLst>
              <a:ext uri="{FF2B5EF4-FFF2-40B4-BE49-F238E27FC236}">
                <a16:creationId xmlns:a16="http://schemas.microsoft.com/office/drawing/2014/main" id="{62EBC804-BFDC-4567-97CB-B2DE31AA4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876800"/>
            <a:ext cx="27432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8">
            <a:extLst>
              <a:ext uri="{FF2B5EF4-FFF2-40B4-BE49-F238E27FC236}">
                <a16:creationId xmlns:a16="http://schemas.microsoft.com/office/drawing/2014/main" id="{FEFC7948-409F-4A9E-836C-DFD881B5D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938" y="2209800"/>
            <a:ext cx="23812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descr="Large confetti">
            <a:extLst>
              <a:ext uri="{FF2B5EF4-FFF2-40B4-BE49-F238E27FC236}">
                <a16:creationId xmlns:a16="http://schemas.microsoft.com/office/drawing/2014/main" id="{429A79DD-78C3-4B80-8D5B-CA4FCB068326}"/>
              </a:ext>
            </a:extLst>
          </p:cNvPr>
          <p:cNvSpPr>
            <a:spLocks noGrp="1"/>
          </p:cNvSpPr>
          <p:nvPr>
            <p:ph type="title"/>
          </p:nvPr>
        </p:nvSpPr>
        <p:spPr/>
        <p:txBody>
          <a:bodyPr/>
          <a:lstStyle/>
          <a:p>
            <a:r>
              <a:rPr lang="en-US" altLang="en-US">
                <a:latin typeface="Comic Sans MS" panose="030F0702030302020204" pitchFamily="66" charset="0"/>
              </a:rPr>
              <a:t>Lymphatic System</a:t>
            </a:r>
          </a:p>
        </p:txBody>
      </p:sp>
      <p:sp>
        <p:nvSpPr>
          <p:cNvPr id="12292" name="Content Placeholder 2">
            <a:extLst>
              <a:ext uri="{FF2B5EF4-FFF2-40B4-BE49-F238E27FC236}">
                <a16:creationId xmlns:a16="http://schemas.microsoft.com/office/drawing/2014/main" id="{D0AE1A4E-7764-448C-AF8B-8D3A14BD2859}"/>
              </a:ext>
            </a:extLst>
          </p:cNvPr>
          <p:cNvSpPr>
            <a:spLocks noGrp="1"/>
          </p:cNvSpPr>
          <p:nvPr>
            <p:ph idx="1"/>
          </p:nvPr>
        </p:nvSpPr>
        <p:spPr>
          <a:xfrm>
            <a:off x="4648200" y="1905000"/>
            <a:ext cx="4065588" cy="4343400"/>
          </a:xfrm>
        </p:spPr>
        <p:txBody>
          <a:bodyPr>
            <a:normAutofit/>
          </a:bodyPr>
          <a:lstStyle/>
          <a:p>
            <a:pPr>
              <a:spcAft>
                <a:spcPts val="600"/>
              </a:spcAft>
            </a:pPr>
            <a:r>
              <a:rPr lang="en-US" altLang="en-US" sz="2400" b="1">
                <a:solidFill>
                  <a:srgbClr val="7030A0"/>
                </a:solidFill>
                <a:latin typeface="Comic Sans MS" panose="030F0702030302020204" pitchFamily="66" charset="0"/>
              </a:rPr>
              <a:t>Lymph ducts</a:t>
            </a:r>
            <a:r>
              <a:rPr lang="en-US" altLang="en-US" sz="2400">
                <a:latin typeface="Comic Sans MS" panose="030F0702030302020204" pitchFamily="66" charset="0"/>
              </a:rPr>
              <a:t>: </a:t>
            </a:r>
            <a:r>
              <a:rPr lang="en-US" altLang="en-US" sz="2400">
                <a:solidFill>
                  <a:srgbClr val="003399"/>
                </a:solidFill>
                <a:latin typeface="Comic Sans MS" panose="030F0702030302020204" pitchFamily="66" charset="0"/>
              </a:rPr>
              <a:t>Drain fluid </a:t>
            </a:r>
            <a:r>
              <a:rPr lang="en-US" altLang="en-US" sz="2400">
                <a:latin typeface="Comic Sans MS" panose="030F0702030302020204" pitchFamily="66" charset="0"/>
              </a:rPr>
              <a:t>that carries white blood cells (that fight disease) from the breast tissues into lymph nodes under the armpit and behind the breastbone</a:t>
            </a:r>
          </a:p>
          <a:p>
            <a:pPr>
              <a:spcAft>
                <a:spcPts val="600"/>
              </a:spcAft>
            </a:pPr>
            <a:r>
              <a:rPr lang="en-US" altLang="en-US" sz="2400" b="1">
                <a:solidFill>
                  <a:srgbClr val="7030A0"/>
                </a:solidFill>
                <a:latin typeface="Comic Sans MS" panose="030F0702030302020204" pitchFamily="66" charset="0"/>
              </a:rPr>
              <a:t>Lymph nodes</a:t>
            </a:r>
            <a:r>
              <a:rPr lang="en-US" altLang="en-US" sz="2400">
                <a:latin typeface="Comic Sans MS" panose="030F0702030302020204" pitchFamily="66" charset="0"/>
              </a:rPr>
              <a:t>:  </a:t>
            </a:r>
            <a:r>
              <a:rPr lang="en-US" altLang="en-US" sz="2400">
                <a:solidFill>
                  <a:srgbClr val="003399"/>
                </a:solidFill>
                <a:latin typeface="Comic Sans MS" panose="030F0702030302020204" pitchFamily="66" charset="0"/>
              </a:rPr>
              <a:t>Filter harmful bacteria</a:t>
            </a:r>
            <a:r>
              <a:rPr lang="en-US" altLang="en-US" sz="2400">
                <a:latin typeface="Comic Sans MS" panose="030F0702030302020204" pitchFamily="66" charset="0"/>
              </a:rPr>
              <a:t> and play a key role in fighting off infection</a:t>
            </a:r>
          </a:p>
        </p:txBody>
      </p:sp>
      <p:sp>
        <p:nvSpPr>
          <p:cNvPr id="12291" name="Slide Number Placeholder 5">
            <a:extLst>
              <a:ext uri="{FF2B5EF4-FFF2-40B4-BE49-F238E27FC236}">
                <a16:creationId xmlns:a16="http://schemas.microsoft.com/office/drawing/2014/main" id="{BD9E7A71-6791-4CFD-BFD9-C78DF68BB779}"/>
              </a:ext>
            </a:extLst>
          </p:cNvPr>
          <p:cNvSpPr>
            <a:spLocks noGrp="1"/>
          </p:cNvSpPr>
          <p:nvPr>
            <p:ph type="sldNum" sz="quarter" idx="12"/>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2120296-8A12-40DD-ACF7-030C76651F00}" type="slidenum">
              <a:rPr lang="en-US" altLang="en-US" sz="1400">
                <a:solidFill>
                  <a:schemeClr val="bg1"/>
                </a:solidFill>
              </a:rPr>
              <a:pPr eaLnBrk="1" hangingPunct="1"/>
              <a:t>9</a:t>
            </a:fld>
            <a:endParaRPr lang="en-US" altLang="en-US" sz="1400">
              <a:solidFill>
                <a:schemeClr val="bg1"/>
              </a:solidFill>
            </a:endParaRPr>
          </a:p>
        </p:txBody>
      </p:sp>
      <p:sp>
        <p:nvSpPr>
          <p:cNvPr id="12293" name="Rectangle 10">
            <a:extLst>
              <a:ext uri="{FF2B5EF4-FFF2-40B4-BE49-F238E27FC236}">
                <a16:creationId xmlns:a16="http://schemas.microsoft.com/office/drawing/2014/main" id="{3455A1E8-AAA7-46BC-8A62-57D8795ED96B}"/>
              </a:ext>
            </a:extLst>
          </p:cNvPr>
          <p:cNvSpPr>
            <a:spLocks noChangeArrowheads="1"/>
          </p:cNvSpPr>
          <p:nvPr/>
        </p:nvSpPr>
        <p:spPr bwMode="auto">
          <a:xfrm>
            <a:off x="762000" y="55626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spcAft>
                <a:spcPts val="600"/>
              </a:spcAft>
            </a:pPr>
            <a:r>
              <a:rPr lang="en-US" altLang="en-US">
                <a:latin typeface="Comic Sans MS" panose="030F0702030302020204" pitchFamily="66" charset="0"/>
              </a:rPr>
              <a:t>A network of vessels</a:t>
            </a:r>
          </a:p>
        </p:txBody>
      </p:sp>
      <p:pic>
        <p:nvPicPr>
          <p:cNvPr id="12294" name="Picture 44">
            <a:extLst>
              <a:ext uri="{FF2B5EF4-FFF2-40B4-BE49-F238E27FC236}">
                <a16:creationId xmlns:a16="http://schemas.microsoft.com/office/drawing/2014/main" id="{18702448-A430-4028-A928-CC6C64C0F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25713"/>
            <a:ext cx="320040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Box 8">
            <a:extLst>
              <a:ext uri="{FF2B5EF4-FFF2-40B4-BE49-F238E27FC236}">
                <a16:creationId xmlns:a16="http://schemas.microsoft.com/office/drawing/2014/main" id="{133CD4D4-CDD8-49EE-9AC0-00737BA9BBD8}"/>
              </a:ext>
            </a:extLst>
          </p:cNvPr>
          <p:cNvSpPr txBox="1">
            <a:spLocks noChangeArrowheads="1"/>
          </p:cNvSpPr>
          <p:nvPr/>
        </p:nvSpPr>
        <p:spPr bwMode="auto">
          <a:xfrm>
            <a:off x="2514600" y="2700338"/>
            <a:ext cx="127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1800">
                <a:latin typeface="Calibri" panose="020F0502020204030204" pitchFamily="34" charset="0"/>
                <a:cs typeface="Calibri" panose="020F0502020204030204" pitchFamily="34" charset="0"/>
              </a:rPr>
              <a:t>Lymph duct</a:t>
            </a:r>
          </a:p>
        </p:txBody>
      </p:sp>
      <p:cxnSp>
        <p:nvCxnSpPr>
          <p:cNvPr id="12296" name="Straight Arrow Connector 9">
            <a:extLst>
              <a:ext uri="{FF2B5EF4-FFF2-40B4-BE49-F238E27FC236}">
                <a16:creationId xmlns:a16="http://schemas.microsoft.com/office/drawing/2014/main" id="{6059E7DA-8914-4119-A291-BBF6DA2508D6}"/>
              </a:ext>
            </a:extLst>
          </p:cNvPr>
          <p:cNvCxnSpPr>
            <a:cxnSpLocks noChangeShapeType="1"/>
          </p:cNvCxnSpPr>
          <p:nvPr/>
        </p:nvCxnSpPr>
        <p:spPr bwMode="auto">
          <a:xfrm rot="5400000">
            <a:off x="2310607" y="3023394"/>
            <a:ext cx="407987" cy="403225"/>
          </a:xfrm>
          <a:prstGeom prst="straightConnector1">
            <a:avLst/>
          </a:prstGeom>
          <a:noFill/>
          <a:ln w="15875" algn="ctr">
            <a:solidFill>
              <a:schemeClr val="tx1"/>
            </a:solidFill>
            <a:round/>
            <a:headEnd/>
            <a:tailEnd type="triangle" w="med" len="lg"/>
          </a:ln>
          <a:extLst>
            <a:ext uri="{909E8E84-426E-40DD-AFC4-6F175D3DCCD1}">
              <a14:hiddenFill xmlns:a14="http://schemas.microsoft.com/office/drawing/2010/main">
                <a:noFill/>
              </a14:hiddenFill>
            </a:ext>
          </a:extLst>
        </p:spPr>
      </p:cxnSp>
      <p:sp>
        <p:nvSpPr>
          <p:cNvPr id="12297" name="TextBox 14">
            <a:extLst>
              <a:ext uri="{FF2B5EF4-FFF2-40B4-BE49-F238E27FC236}">
                <a16:creationId xmlns:a16="http://schemas.microsoft.com/office/drawing/2014/main" id="{0765DF1A-07FA-4519-9614-47CF4FB7463C}"/>
              </a:ext>
            </a:extLst>
          </p:cNvPr>
          <p:cNvSpPr txBox="1">
            <a:spLocks noChangeArrowheads="1"/>
          </p:cNvSpPr>
          <p:nvPr/>
        </p:nvSpPr>
        <p:spPr bwMode="auto">
          <a:xfrm>
            <a:off x="838200" y="2651125"/>
            <a:ext cx="1339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1800">
                <a:latin typeface="Calibri" panose="020F0502020204030204" pitchFamily="34" charset="0"/>
                <a:cs typeface="Calibri" panose="020F0502020204030204" pitchFamily="34" charset="0"/>
              </a:rPr>
              <a:t>Lymph node</a:t>
            </a:r>
          </a:p>
        </p:txBody>
      </p:sp>
      <p:cxnSp>
        <p:nvCxnSpPr>
          <p:cNvPr id="12298" name="Straight Arrow Connector 15">
            <a:extLst>
              <a:ext uri="{FF2B5EF4-FFF2-40B4-BE49-F238E27FC236}">
                <a16:creationId xmlns:a16="http://schemas.microsoft.com/office/drawing/2014/main" id="{A3F4A448-C82F-49FF-82D7-0ACD3C7131FB}"/>
              </a:ext>
            </a:extLst>
          </p:cNvPr>
          <p:cNvCxnSpPr>
            <a:cxnSpLocks noChangeShapeType="1"/>
          </p:cNvCxnSpPr>
          <p:nvPr/>
        </p:nvCxnSpPr>
        <p:spPr bwMode="auto">
          <a:xfrm rot="16200000" flipH="1">
            <a:off x="1310482" y="3051968"/>
            <a:ext cx="361950" cy="195263"/>
          </a:xfrm>
          <a:prstGeom prst="straightConnector1">
            <a:avLst/>
          </a:prstGeom>
          <a:noFill/>
          <a:ln w="15875" algn="ctr">
            <a:solidFill>
              <a:schemeClr val="tx1"/>
            </a:solidFill>
            <a:round/>
            <a:headEnd/>
            <a:tailEnd type="triangle" w="med" len="lg"/>
          </a:ln>
          <a:extLst>
            <a:ext uri="{909E8E84-426E-40DD-AFC4-6F175D3DCCD1}">
              <a14:hiddenFill xmlns:a14="http://schemas.microsoft.com/office/drawing/2010/main">
                <a:noFill/>
              </a14:hiddenFill>
            </a:ext>
          </a:extLst>
        </p:spPr>
      </p:cxnSp>
    </p:spTree>
  </p:cSld>
  <p:clrMapOvr>
    <a:masterClrMapping/>
  </p:clrMapOvr>
  <p:transition spd="slow">
    <p:push dir="u"/>
  </p:transition>
</p:sld>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TM03457503[[fn=Quotable]]</Template>
  <TotalTime>3917</TotalTime>
  <Words>2100</Words>
  <Application>Microsoft Office PowerPoint</Application>
  <PresentationFormat>On-screen Show (4:3)</PresentationFormat>
  <Paragraphs>344</Paragraphs>
  <Slides>45</Slides>
  <Notes>39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Arial</vt:lpstr>
      <vt:lpstr>Calibri</vt:lpstr>
      <vt:lpstr>Century Gothic</vt:lpstr>
      <vt:lpstr>Comic Sans MS</vt:lpstr>
      <vt:lpstr>Times New Roman</vt:lpstr>
      <vt:lpstr>Wingdings 2</vt:lpstr>
      <vt:lpstr>Quotable</vt:lpstr>
      <vt:lpstr>Equation</vt:lpstr>
      <vt:lpstr>PowerPoint Presentation</vt:lpstr>
      <vt:lpstr>Outline</vt:lpstr>
      <vt:lpstr>Breast Cancer</vt:lpstr>
      <vt:lpstr>Muscles</vt:lpstr>
      <vt:lpstr>Female Breast Anatomy</vt:lpstr>
      <vt:lpstr>Breast Gland</vt:lpstr>
      <vt:lpstr>Ducts</vt:lpstr>
      <vt:lpstr>Blood Vessels</vt:lpstr>
      <vt:lpstr>Lymphatic System</vt:lpstr>
      <vt:lpstr>Three Types of Vessels</vt:lpstr>
      <vt:lpstr>Signs and Symptoms</vt:lpstr>
      <vt:lpstr>Noncancerous Conditions (1)</vt:lpstr>
      <vt:lpstr>Noncancerous Conditions (2)</vt:lpstr>
      <vt:lpstr>Causes</vt:lpstr>
      <vt:lpstr>Normal Breast</vt:lpstr>
      <vt:lpstr>Ductal Carcinoma in situ (DCIS)</vt:lpstr>
      <vt:lpstr>Invasive Ductal Carcinoma (IDC – 80% of breast cancer)</vt:lpstr>
      <vt:lpstr>Range of  Ductal Carcinoma in situ</vt:lpstr>
      <vt:lpstr>Invasive Lobular Carcinoma (ILC)</vt:lpstr>
      <vt:lpstr>Cancer Can also Invade Lymph or Blood Vessels</vt:lpstr>
      <vt:lpstr>What should be the Approach</vt:lpstr>
      <vt:lpstr>Mammography</vt:lpstr>
      <vt:lpstr>Computer-Aided Diagnosis</vt:lpstr>
      <vt:lpstr>What Mammograms Show</vt:lpstr>
      <vt:lpstr>Detection of Malignant Masses</vt:lpstr>
      <vt:lpstr>Mammogram – Difficult Case</vt:lpstr>
      <vt:lpstr>Mammogram – Easier Case</vt:lpstr>
      <vt:lpstr>Different Views</vt:lpstr>
      <vt:lpstr>Scalar Field </vt:lpstr>
      <vt:lpstr>Scalar Field and Gradient</vt:lpstr>
      <vt:lpstr>Gradient</vt:lpstr>
      <vt:lpstr>Cartesian Gradient</vt:lpstr>
      <vt:lpstr>Radial Gradient</vt:lpstr>
      <vt:lpstr>Feature: Spiculation  [Huo et al.]</vt:lpstr>
      <vt:lpstr>Feature: Spiculation [Chan et al.]</vt:lpstr>
      <vt:lpstr>Breast Calcifications</vt:lpstr>
      <vt:lpstr>Calcification Features</vt:lpstr>
      <vt:lpstr>A Mammography CAD System [Giger et al.]</vt:lpstr>
      <vt:lpstr>Project: Predicting the Risk of Breast Cancer</vt:lpstr>
      <vt:lpstr>Database Approach to Computer-Aided Diagnosis</vt:lpstr>
      <vt:lpstr>Data Analysis</vt:lpstr>
      <vt:lpstr>The Future of our Project</vt:lpstr>
      <vt:lpstr>PowerPoint Presentation</vt:lpstr>
      <vt:lpstr>PowerPoint Presentation</vt:lpstr>
      <vt:lpstr>PowerPoint Presentation</vt:lpstr>
    </vt:vector>
  </TitlesOfParts>
  <Company>KU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Pavan Badempet</dc:creator>
  <cp:lastModifiedBy>Pavan Badempet</cp:lastModifiedBy>
  <cp:revision>329</cp:revision>
  <dcterms:created xsi:type="dcterms:W3CDTF">2006-06-19T07:25:20Z</dcterms:created>
  <dcterms:modified xsi:type="dcterms:W3CDTF">2021-04-08T18:34:52Z</dcterms:modified>
</cp:coreProperties>
</file>